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7"/>
  </p:notesMasterIdLst>
  <p:sldIdLst>
    <p:sldId id="290" r:id="rId2"/>
    <p:sldId id="308" r:id="rId3"/>
    <p:sldId id="309" r:id="rId4"/>
    <p:sldId id="313" r:id="rId5"/>
    <p:sldId id="312" r:id="rId6"/>
    <p:sldId id="286" r:id="rId7"/>
    <p:sldId id="289" r:id="rId8"/>
    <p:sldId id="292" r:id="rId9"/>
    <p:sldId id="293" r:id="rId10"/>
    <p:sldId id="294" r:id="rId11"/>
    <p:sldId id="295" r:id="rId12"/>
    <p:sldId id="296" r:id="rId13"/>
    <p:sldId id="297" r:id="rId14"/>
    <p:sldId id="298" r:id="rId15"/>
    <p:sldId id="299" r:id="rId16"/>
    <p:sldId id="300" r:id="rId17"/>
    <p:sldId id="301" r:id="rId18"/>
    <p:sldId id="303" r:id="rId19"/>
    <p:sldId id="302" r:id="rId20"/>
    <p:sldId id="304" r:id="rId21"/>
    <p:sldId id="311" r:id="rId22"/>
    <p:sldId id="307" r:id="rId23"/>
    <p:sldId id="310" r:id="rId24"/>
    <p:sldId id="305" r:id="rId25"/>
    <p:sldId id="306" r:id="rId26"/>
  </p:sldIdLst>
  <p:sldSz cx="9144000" cy="6858000" type="screen4x3"/>
  <p:notesSz cx="6858000" cy="9144000"/>
  <p:defaultTextStyle>
    <a:defPPr>
      <a:defRPr lang="hu-H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0066FF"/>
    <a:srgbClr val="FF9623"/>
    <a:srgbClr val="00506E"/>
    <a:srgbClr val="FFFF66"/>
    <a:srgbClr val="66FF33"/>
    <a:srgbClr val="FF3300"/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72" autoAdjust="0"/>
    <p:restoredTop sz="94718" autoAdjust="0"/>
  </p:normalViewPr>
  <p:slideViewPr>
    <p:cSldViewPr snapToGrid="0" showGuides="1">
      <p:cViewPr varScale="1">
        <p:scale>
          <a:sx n="49" d="100"/>
          <a:sy n="49" d="100"/>
        </p:scale>
        <p:origin x="-47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40" d="100"/>
          <a:sy n="40" d="100"/>
        </p:scale>
        <p:origin x="-2136" y="-96"/>
      </p:cViewPr>
      <p:guideLst>
        <p:guide orient="horz" pos="2880"/>
        <p:guide pos="2160"/>
      </p:guideLst>
    </p:cSldViewPr>
  </p:notes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8B5BA1-1B10-4CC6-9558-FC22DB15A164}" type="datetimeFigureOut">
              <a:rPr lang="hu-HU" smtClean="0"/>
              <a:t>2013.09.19.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218F10-EF4E-4171-9E6F-6ADA7D70A1B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006410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024478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00837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</p:spTree>
    <p:extLst>
      <p:ext uri="{BB962C8B-B14F-4D97-AF65-F5344CB8AC3E}">
        <p14:creationId xmlns:p14="http://schemas.microsoft.com/office/powerpoint/2010/main" val="493530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744406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74183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8396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39412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</p:spTree>
    <p:extLst>
      <p:ext uri="{BB962C8B-B14F-4D97-AF65-F5344CB8AC3E}">
        <p14:creationId xmlns:p14="http://schemas.microsoft.com/office/powerpoint/2010/main" val="3937039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 smtClean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</p:spTree>
    <p:extLst>
      <p:ext uri="{BB962C8B-B14F-4D97-AF65-F5344CB8AC3E}">
        <p14:creationId xmlns:p14="http://schemas.microsoft.com/office/powerpoint/2010/main" val="26939221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34729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16913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06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Flames_6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pic>
        <p:nvPicPr>
          <p:cNvPr id="144389" name="Picture 5" descr="sze_logo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8339138" y="6308725"/>
            <a:ext cx="279400" cy="334963"/>
          </a:xfrm>
          <a:prstGeom prst="rect">
            <a:avLst/>
          </a:prstGeom>
          <a:noFill/>
          <a:ln w="9525">
            <a:solidFill>
              <a:srgbClr val="C0C0C0"/>
            </a:solidFill>
            <a:miter lim="800000"/>
            <a:headEnd/>
            <a:tailEnd/>
          </a:ln>
          <a:effectLst>
            <a:outerShdw dist="35921" dir="2700000" algn="ctr" rotWithShape="0">
              <a:srgbClr val="808080">
                <a:alpha val="50000"/>
              </a:srgbClr>
            </a:outerShdw>
          </a:effectLst>
        </p:spPr>
      </p:pic>
      <p:sp>
        <p:nvSpPr>
          <p:cNvPr id="144390" name="Rectangle 6"/>
          <p:cNvSpPr>
            <a:spLocks noChangeArrowheads="1"/>
          </p:cNvSpPr>
          <p:nvPr userDrawn="1"/>
        </p:nvSpPr>
        <p:spPr bwMode="auto">
          <a:xfrm>
            <a:off x="490538" y="6246813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r>
              <a:rPr lang="hu-HU" sz="1200">
                <a:cs typeface="+mn-cs"/>
              </a:rPr>
              <a:t>Hőtan I.</a:t>
            </a:r>
          </a:p>
          <a:p>
            <a:pPr>
              <a:defRPr/>
            </a:pPr>
            <a:r>
              <a:rPr lang="hu-HU" sz="1200" b="1" i="1">
                <a:cs typeface="+mn-cs"/>
              </a:rPr>
              <a:t>Író Béla</a:t>
            </a:r>
          </a:p>
        </p:txBody>
      </p:sp>
      <p:sp>
        <p:nvSpPr>
          <p:cNvPr id="144391" name="Rectangle 7"/>
          <p:cNvSpPr>
            <a:spLocks noChangeArrowheads="1"/>
          </p:cNvSpPr>
          <p:nvPr userDrawn="1"/>
        </p:nvSpPr>
        <p:spPr bwMode="auto">
          <a:xfrm>
            <a:off x="3848100" y="6288088"/>
            <a:ext cx="44783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r>
              <a:rPr lang="hu-HU" sz="1000" dirty="0" smtClean="0">
                <a:cs typeface="+mn-cs"/>
              </a:rPr>
              <a:t>SZE-MTK</a:t>
            </a:r>
            <a:endParaRPr lang="hu-HU" sz="1000" dirty="0">
              <a:cs typeface="+mn-cs"/>
            </a:endParaRPr>
          </a:p>
          <a:p>
            <a:pPr algn="r">
              <a:defRPr/>
            </a:pPr>
            <a:r>
              <a:rPr lang="hu-HU" sz="1000" dirty="0">
                <a:cs typeface="+mn-cs"/>
              </a:rPr>
              <a:t>Mechatronika és Gépszerkezettan Tanszék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4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6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7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8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11.w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14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3" Type="http://schemas.openxmlformats.org/officeDocument/2006/relationships/oleObject" Target="../embeddings/oleObject15.bin"/><Relationship Id="rId7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17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9.w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hu-HU" sz="4000" b="1" dirty="0" smtClean="0">
                <a:solidFill>
                  <a:schemeClr val="tx1"/>
                </a:solidFill>
              </a:rPr>
              <a:t>Körfolyamatok</a:t>
            </a:r>
            <a:br>
              <a:rPr lang="hu-HU" sz="4000" b="1" dirty="0" smtClean="0">
                <a:solidFill>
                  <a:schemeClr val="tx1"/>
                </a:solidFill>
              </a:rPr>
            </a:br>
            <a:r>
              <a:rPr lang="hu-HU" sz="3200" i="1" dirty="0" smtClean="0">
                <a:solidFill>
                  <a:schemeClr val="tx1"/>
                </a:solidFill>
              </a:rPr>
              <a:t>(A 2. főtétel)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b="1" dirty="0" smtClean="0">
                <a:solidFill>
                  <a:schemeClr val="tx1"/>
                </a:solidFill>
              </a:rPr>
              <a:t>Problémafelvetés</a:t>
            </a:r>
          </a:p>
        </p:txBody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3238" y="2163763"/>
            <a:ext cx="8229600" cy="1751012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hu-HU" smtClean="0"/>
              <a:t>Hogyan lehetséges egy termodinamikai rendszerből folyamatosan hasznos munkát nyerni?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9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26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7180" y="352425"/>
            <a:ext cx="8528197" cy="1584325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hu-HU" b="1" dirty="0" smtClean="0"/>
              <a:t>Hasznos munkát a rendszer expanziója során nyerhetünk</a:t>
            </a:r>
            <a:r>
              <a:rPr lang="hu-HU" sz="2800" dirty="0" smtClean="0"/>
              <a:t>.</a:t>
            </a:r>
          </a:p>
          <a:p>
            <a:pPr marL="0" indent="0" algn="ctr" eaLnBrk="1" hangingPunct="1">
              <a:buFontTx/>
              <a:buNone/>
            </a:pPr>
            <a:r>
              <a:rPr lang="hu-HU" sz="2000" i="1" dirty="0" smtClean="0"/>
              <a:t> (nyomáscsökkenés és térfogat-növekedés)</a:t>
            </a:r>
            <a:r>
              <a:rPr lang="hu-HU" sz="2000" dirty="0" smtClean="0"/>
              <a:t> </a:t>
            </a:r>
          </a:p>
        </p:txBody>
      </p:sp>
      <p:sp>
        <p:nvSpPr>
          <p:cNvPr id="140292" name="Rectangle 4"/>
          <p:cNvSpPr>
            <a:spLocks noChangeArrowheads="1"/>
          </p:cNvSpPr>
          <p:nvPr/>
        </p:nvSpPr>
        <p:spPr bwMode="auto">
          <a:xfrm>
            <a:off x="330740" y="2271713"/>
            <a:ext cx="8443609" cy="1157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hu-HU" sz="2800" dirty="0" smtClean="0"/>
              <a:t>A TDR akkor képes expanzióra, ha nyomása nagyobb a környezeti nyomásnál. </a:t>
            </a:r>
            <a:endParaRPr lang="hu-HU" sz="2800" dirty="0"/>
          </a:p>
        </p:txBody>
      </p:sp>
      <p:sp>
        <p:nvSpPr>
          <p:cNvPr id="140294" name="Rectangle 6"/>
          <p:cNvSpPr>
            <a:spLocks noChangeArrowheads="1"/>
          </p:cNvSpPr>
          <p:nvPr/>
        </p:nvSpPr>
        <p:spPr bwMode="auto">
          <a:xfrm>
            <a:off x="330740" y="3750995"/>
            <a:ext cx="8443609" cy="158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hu-HU" sz="2800" dirty="0"/>
              <a:t>„Expanzióképes” TDR </a:t>
            </a:r>
            <a:r>
              <a:rPr lang="hu-HU" sz="2800" dirty="0" smtClean="0"/>
              <a:t>előállításához a </a:t>
            </a:r>
            <a:r>
              <a:rPr lang="hu-HU" sz="2800" dirty="0" err="1" smtClean="0"/>
              <a:t>TDR-rel</a:t>
            </a:r>
            <a:r>
              <a:rPr lang="hu-HU" sz="2800" dirty="0" smtClean="0"/>
              <a:t> mechanikai energiát kell közölni</a:t>
            </a:r>
          </a:p>
          <a:p>
            <a:pPr algn="ctr">
              <a:spcBef>
                <a:spcPct val="20000"/>
              </a:spcBef>
            </a:pPr>
            <a:r>
              <a:rPr lang="hu-HU" sz="2000" i="1" dirty="0" smtClean="0"/>
              <a:t>(kompresszió </a:t>
            </a:r>
            <a:r>
              <a:rPr lang="hu-HU" sz="2000" i="1" dirty="0"/>
              <a:t>– nyomásnövelés</a:t>
            </a:r>
            <a:r>
              <a:rPr lang="hu-HU" sz="2000" i="1" dirty="0" smtClean="0"/>
              <a:t>)</a:t>
            </a:r>
            <a:r>
              <a:rPr lang="hu-HU" sz="2800" dirty="0" smtClean="0"/>
              <a:t>.</a:t>
            </a:r>
            <a:endParaRPr lang="hu-HU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0"/>
                                        <p:tgtEl>
                                          <p:spTgt spid="140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with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2000"/>
                                        <p:tgtEl>
                                          <p:spTgt spid="140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292" grpId="0"/>
      <p:bldP spid="14029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23740" y="486392"/>
            <a:ext cx="8686800" cy="5525303"/>
          </a:xfrm>
        </p:spPr>
        <p:txBody>
          <a:bodyPr/>
          <a:lstStyle/>
          <a:p>
            <a:pPr marL="0" indent="0" algn="just">
              <a:buNone/>
            </a:pPr>
            <a:r>
              <a:rPr lang="hu-HU" dirty="0" smtClean="0"/>
              <a:t>A mechanikai energia közlésének köszönhetően expanzióra képes állapotba került TDR az expanzió során legfeljebb annyi hasznos munkát tud szolgáltatni, amennyi munkát a kompresszió során végeztünk!</a:t>
            </a:r>
          </a:p>
          <a:p>
            <a:pPr marL="0" indent="0" algn="just">
              <a:buNone/>
            </a:pPr>
            <a:endParaRPr lang="hu-HU" dirty="0"/>
          </a:p>
          <a:p>
            <a:pPr marL="0" indent="0" algn="just">
              <a:buNone/>
            </a:pPr>
            <a:r>
              <a:rPr lang="hu-HU" dirty="0" smtClean="0"/>
              <a:t>Növelni szükséges a TDR belső energiáját, </a:t>
            </a:r>
            <a:r>
              <a:rPr lang="hu-HU" b="1" dirty="0" smtClean="0">
                <a:solidFill>
                  <a:srgbClr val="FF0000"/>
                </a:solidFill>
              </a:rPr>
              <a:t>hőközlés</a:t>
            </a:r>
            <a:r>
              <a:rPr lang="hu-HU" dirty="0" smtClean="0"/>
              <a:t> útján!</a:t>
            </a:r>
          </a:p>
          <a:p>
            <a:pPr marL="0" indent="0" algn="just">
              <a:buNone/>
            </a:pPr>
            <a:endParaRPr lang="hu-HU" dirty="0"/>
          </a:p>
          <a:p>
            <a:pPr marL="0" indent="0" algn="just">
              <a:buNone/>
            </a:pPr>
            <a:r>
              <a:rPr lang="hu-HU" dirty="0" smtClean="0"/>
              <a:t>Ezáltal a TDR „</a:t>
            </a:r>
            <a:r>
              <a:rPr lang="hu-HU" dirty="0" err="1" smtClean="0"/>
              <a:t>expanzióképessége</a:t>
            </a:r>
            <a:r>
              <a:rPr lang="hu-HU" dirty="0" smtClean="0"/>
              <a:t>” növekszik.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569271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4" name="Rectangle 6"/>
          <p:cNvSpPr>
            <a:spLocks noChangeArrowheads="1"/>
          </p:cNvSpPr>
          <p:nvPr/>
        </p:nvSpPr>
        <p:spPr bwMode="auto">
          <a:xfrm>
            <a:off x="214008" y="3811771"/>
            <a:ext cx="8715983" cy="1830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hu-HU" sz="3200" dirty="0" smtClean="0">
                <a:solidFill>
                  <a:srgbClr val="000000"/>
                </a:solidFill>
              </a:rPr>
              <a:t>Mechanikai energia </a:t>
            </a:r>
            <a:r>
              <a:rPr lang="hu-HU" sz="3200" dirty="0">
                <a:solidFill>
                  <a:srgbClr val="FF0000"/>
                </a:solidFill>
              </a:rPr>
              <a:t>és</a:t>
            </a:r>
            <a:r>
              <a:rPr lang="hu-HU" sz="3200" dirty="0">
                <a:solidFill>
                  <a:srgbClr val="000000"/>
                </a:solidFill>
              </a:rPr>
              <a:t> hőenergia </a:t>
            </a:r>
            <a:r>
              <a:rPr lang="hu-HU" sz="3200" dirty="0" smtClean="0">
                <a:solidFill>
                  <a:srgbClr val="000000"/>
                </a:solidFill>
              </a:rPr>
              <a:t>felhasználásával több mechanikai energiához juthatunk, mint amennyit felhasználtunk!</a:t>
            </a:r>
            <a:endParaRPr lang="hu-HU" sz="3200" dirty="0">
              <a:solidFill>
                <a:srgbClr val="000000"/>
              </a:solidFill>
            </a:endParaRPr>
          </a:p>
        </p:txBody>
      </p:sp>
      <p:sp>
        <p:nvSpPr>
          <p:cNvPr id="2" name="Tartalom helye 1"/>
          <p:cNvSpPr>
            <a:spLocks noGrp="1"/>
          </p:cNvSpPr>
          <p:nvPr>
            <p:ph idx="1"/>
          </p:nvPr>
        </p:nvSpPr>
        <p:spPr>
          <a:xfrm>
            <a:off x="194555" y="638969"/>
            <a:ext cx="8726353" cy="2790032"/>
          </a:xfrm>
        </p:spPr>
        <p:txBody>
          <a:bodyPr/>
          <a:lstStyle/>
          <a:p>
            <a:pPr marL="0" indent="0" algn="just">
              <a:buNone/>
            </a:pPr>
            <a:r>
              <a:rPr lang="hu-HU" dirty="0" smtClean="0"/>
              <a:t>A mechanikai energia és az azt követő hőközlés következtében a TDR egy egyszerű expanzió során immár több munkát képes szolgáltatni a környezet számára, mint amennyit a kompresszióhoz felhasználtunk.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835200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0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29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90525"/>
            <a:ext cx="8229600" cy="925513"/>
          </a:xfrm>
        </p:spPr>
        <p:txBody>
          <a:bodyPr/>
          <a:lstStyle/>
          <a:p>
            <a:pPr eaLnBrk="1" hangingPunct="1"/>
            <a:r>
              <a:rPr lang="hu-HU" sz="4000" b="1" dirty="0" smtClean="0">
                <a:solidFill>
                  <a:schemeClr val="tx1"/>
                </a:solidFill>
              </a:rPr>
              <a:t>A körfolyamat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8800" y="1662113"/>
            <a:ext cx="8229600" cy="1517650"/>
          </a:xfrm>
        </p:spPr>
        <p:txBody>
          <a:bodyPr/>
          <a:lstStyle/>
          <a:p>
            <a:pPr marL="0" indent="0" algn="just" eaLnBrk="1" hangingPunct="1">
              <a:buFontTx/>
              <a:buNone/>
            </a:pPr>
            <a:r>
              <a:rPr lang="hu-HU" sz="2800" smtClean="0"/>
              <a:t>Ciklikusan ismétlődő állapotváltozások sorozata, melynek során a TDR ismételten „expanzióképes állapotba kerül.</a:t>
            </a:r>
          </a:p>
        </p:txBody>
      </p:sp>
      <p:sp>
        <p:nvSpPr>
          <p:cNvPr id="36870" name="Rectangle 6"/>
          <p:cNvSpPr>
            <a:spLocks noChangeArrowheads="1"/>
          </p:cNvSpPr>
          <p:nvPr/>
        </p:nvSpPr>
        <p:spPr bwMode="auto">
          <a:xfrm>
            <a:off x="540933" y="1663700"/>
            <a:ext cx="8229600" cy="339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>
              <a:spcBef>
                <a:spcPct val="20000"/>
              </a:spcBef>
            </a:pPr>
            <a:r>
              <a:rPr lang="hu-HU" sz="2800" dirty="0"/>
              <a:t>Ciklikusan ismétlődő állapotváltozások sorozata, melynek során a TDR</a:t>
            </a:r>
          </a:p>
          <a:p>
            <a:pPr marL="722313" lvl="1" indent="-457200" algn="just">
              <a:spcBef>
                <a:spcPct val="20000"/>
              </a:spcBef>
              <a:buFontTx/>
              <a:buChar char="–"/>
            </a:pPr>
            <a:r>
              <a:rPr lang="hu-HU" sz="2800" dirty="0"/>
              <a:t>hőt vesz fel és/vagy ad le, </a:t>
            </a:r>
          </a:p>
          <a:p>
            <a:pPr marL="722313" lvl="1" indent="-457200" algn="just">
              <a:spcBef>
                <a:spcPct val="20000"/>
              </a:spcBef>
              <a:buFontTx/>
              <a:buChar char="–"/>
            </a:pPr>
            <a:r>
              <a:rPr lang="hu-HU" sz="2800" dirty="0"/>
              <a:t>munkát végez és/vagy a környezet végez rajta munkát.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68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68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68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68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550"/>
                            </p:stCondLst>
                            <p:childTnLst>
                              <p:par>
                                <p:cTn id="27" presetID="4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68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68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68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77" name="Freeform 41"/>
          <p:cNvSpPr>
            <a:spLocks/>
          </p:cNvSpPr>
          <p:nvPr/>
        </p:nvSpPr>
        <p:spPr bwMode="auto">
          <a:xfrm>
            <a:off x="2535238" y="1647825"/>
            <a:ext cx="3051175" cy="4368800"/>
          </a:xfrm>
          <a:custGeom>
            <a:avLst/>
            <a:gdLst>
              <a:gd name="T0" fmla="*/ 0 w 1916"/>
              <a:gd name="T1" fmla="*/ 2147483647 h 2752"/>
              <a:gd name="T2" fmla="*/ 2147483647 w 1916"/>
              <a:gd name="T3" fmla="*/ 2147483647 h 2752"/>
              <a:gd name="T4" fmla="*/ 2147483647 w 1916"/>
              <a:gd name="T5" fmla="*/ 2147483647 h 2752"/>
              <a:gd name="T6" fmla="*/ 2147483647 w 1916"/>
              <a:gd name="T7" fmla="*/ 2147483647 h 2752"/>
              <a:gd name="T8" fmla="*/ 2147483647 w 1916"/>
              <a:gd name="T9" fmla="*/ 2147483647 h 2752"/>
              <a:gd name="T10" fmla="*/ 2147483647 w 1916"/>
              <a:gd name="T11" fmla="*/ 2147483647 h 2752"/>
              <a:gd name="T12" fmla="*/ 2147483647 w 1916"/>
              <a:gd name="T13" fmla="*/ 2147483647 h 2752"/>
              <a:gd name="T14" fmla="*/ 2147483647 w 1916"/>
              <a:gd name="T15" fmla="*/ 0 h 2752"/>
              <a:gd name="T16" fmla="*/ 2147483647 w 1916"/>
              <a:gd name="T17" fmla="*/ 2147483647 h 2752"/>
              <a:gd name="T18" fmla="*/ 2147483647 w 1916"/>
              <a:gd name="T19" fmla="*/ 2147483647 h 2752"/>
              <a:gd name="T20" fmla="*/ 2147483647 w 1916"/>
              <a:gd name="T21" fmla="*/ 2147483647 h 2752"/>
              <a:gd name="T22" fmla="*/ 2147483647 w 1916"/>
              <a:gd name="T23" fmla="*/ 2147483647 h 2752"/>
              <a:gd name="T24" fmla="*/ 2147483647 w 1916"/>
              <a:gd name="T25" fmla="*/ 2147483647 h 2752"/>
              <a:gd name="T26" fmla="*/ 0 w 1916"/>
              <a:gd name="T27" fmla="*/ 2147483647 h 275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916"/>
              <a:gd name="T43" fmla="*/ 0 h 2752"/>
              <a:gd name="T44" fmla="*/ 1916 w 1916"/>
              <a:gd name="T45" fmla="*/ 2752 h 2752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916" h="2752">
                <a:moveTo>
                  <a:pt x="0" y="2752"/>
                </a:moveTo>
                <a:lnTo>
                  <a:pt x="7" y="957"/>
                </a:lnTo>
                <a:lnTo>
                  <a:pt x="27" y="770"/>
                </a:lnTo>
                <a:lnTo>
                  <a:pt x="188" y="522"/>
                </a:lnTo>
                <a:lnTo>
                  <a:pt x="382" y="261"/>
                </a:lnTo>
                <a:lnTo>
                  <a:pt x="556" y="120"/>
                </a:lnTo>
                <a:lnTo>
                  <a:pt x="764" y="20"/>
                </a:lnTo>
                <a:lnTo>
                  <a:pt x="1058" y="0"/>
                </a:lnTo>
                <a:lnTo>
                  <a:pt x="1400" y="13"/>
                </a:lnTo>
                <a:lnTo>
                  <a:pt x="1708" y="93"/>
                </a:lnTo>
                <a:lnTo>
                  <a:pt x="1875" y="207"/>
                </a:lnTo>
                <a:lnTo>
                  <a:pt x="1916" y="368"/>
                </a:lnTo>
                <a:lnTo>
                  <a:pt x="1916" y="2746"/>
                </a:lnTo>
                <a:lnTo>
                  <a:pt x="0" y="2752"/>
                </a:lnTo>
                <a:close/>
              </a:path>
            </a:pathLst>
          </a:cu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39964" name="Text Box 28"/>
          <p:cNvSpPr txBox="1">
            <a:spLocks noChangeArrowheads="1"/>
          </p:cNvSpPr>
          <p:nvPr/>
        </p:nvSpPr>
        <p:spPr bwMode="auto">
          <a:xfrm>
            <a:off x="881063" y="841375"/>
            <a:ext cx="48736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800" b="1" i="1"/>
              <a:t>p</a:t>
            </a:r>
          </a:p>
        </p:txBody>
      </p:sp>
      <p:sp>
        <p:nvSpPr>
          <p:cNvPr id="39966" name="Text Box 30"/>
          <p:cNvSpPr txBox="1">
            <a:spLocks noChangeArrowheads="1"/>
          </p:cNvSpPr>
          <p:nvPr/>
        </p:nvSpPr>
        <p:spPr bwMode="auto">
          <a:xfrm>
            <a:off x="7929563" y="5732463"/>
            <a:ext cx="48736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800" b="1" i="1"/>
              <a:t>v</a:t>
            </a:r>
          </a:p>
        </p:txBody>
      </p:sp>
      <p:sp>
        <p:nvSpPr>
          <p:cNvPr id="39979" name="Freeform 43"/>
          <p:cNvSpPr>
            <a:spLocks/>
          </p:cNvSpPr>
          <p:nvPr/>
        </p:nvSpPr>
        <p:spPr bwMode="auto">
          <a:xfrm>
            <a:off x="2519363" y="2263775"/>
            <a:ext cx="3041650" cy="3732213"/>
          </a:xfrm>
          <a:custGeom>
            <a:avLst/>
            <a:gdLst>
              <a:gd name="T0" fmla="*/ 0 w 1929"/>
              <a:gd name="T1" fmla="*/ 2147483647 h 2351"/>
              <a:gd name="T2" fmla="*/ 0 w 1929"/>
              <a:gd name="T3" fmla="*/ 2147483647 h 2351"/>
              <a:gd name="T4" fmla="*/ 2147483647 w 1929"/>
              <a:gd name="T5" fmla="*/ 2147483647 h 2351"/>
              <a:gd name="T6" fmla="*/ 2147483647 w 1929"/>
              <a:gd name="T7" fmla="*/ 2147483647 h 2351"/>
              <a:gd name="T8" fmla="*/ 2147483647 w 1929"/>
              <a:gd name="T9" fmla="*/ 2147483647 h 2351"/>
              <a:gd name="T10" fmla="*/ 2147483647 w 1929"/>
              <a:gd name="T11" fmla="*/ 2147483647 h 2351"/>
              <a:gd name="T12" fmla="*/ 2147483647 w 1929"/>
              <a:gd name="T13" fmla="*/ 2147483647 h 2351"/>
              <a:gd name="T14" fmla="*/ 2147483647 w 1929"/>
              <a:gd name="T15" fmla="*/ 2147483647 h 2351"/>
              <a:gd name="T16" fmla="*/ 2147483647 w 1929"/>
              <a:gd name="T17" fmla="*/ 2147483647 h 2351"/>
              <a:gd name="T18" fmla="*/ 2147483647 w 1929"/>
              <a:gd name="T19" fmla="*/ 2147483647 h 2351"/>
              <a:gd name="T20" fmla="*/ 2147483647 w 1929"/>
              <a:gd name="T21" fmla="*/ 2147483647 h 2351"/>
              <a:gd name="T22" fmla="*/ 2147483647 w 1929"/>
              <a:gd name="T23" fmla="*/ 2147483647 h 2351"/>
              <a:gd name="T24" fmla="*/ 2147483647 w 1929"/>
              <a:gd name="T25" fmla="*/ 2147483647 h 2351"/>
              <a:gd name="T26" fmla="*/ 2147483647 w 1929"/>
              <a:gd name="T27" fmla="*/ 2147483647 h 2351"/>
              <a:gd name="T28" fmla="*/ 2147483647 w 1929"/>
              <a:gd name="T29" fmla="*/ 2147483647 h 2351"/>
              <a:gd name="T30" fmla="*/ 2147483647 w 1929"/>
              <a:gd name="T31" fmla="*/ 0 h 2351"/>
              <a:gd name="T32" fmla="*/ 2147483647 w 1929"/>
              <a:gd name="T33" fmla="*/ 2147483647 h 2351"/>
              <a:gd name="T34" fmla="*/ 0 w 1929"/>
              <a:gd name="T35" fmla="*/ 2147483647 h 2351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929"/>
              <a:gd name="T55" fmla="*/ 0 h 2351"/>
              <a:gd name="T56" fmla="*/ 1929 w 1929"/>
              <a:gd name="T57" fmla="*/ 2351 h 2351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929" h="2351">
                <a:moveTo>
                  <a:pt x="0" y="2351"/>
                </a:moveTo>
                <a:lnTo>
                  <a:pt x="0" y="569"/>
                </a:lnTo>
                <a:lnTo>
                  <a:pt x="34" y="831"/>
                </a:lnTo>
                <a:lnTo>
                  <a:pt x="94" y="1058"/>
                </a:lnTo>
                <a:lnTo>
                  <a:pt x="228" y="1253"/>
                </a:lnTo>
                <a:lnTo>
                  <a:pt x="429" y="1387"/>
                </a:lnTo>
                <a:lnTo>
                  <a:pt x="576" y="1440"/>
                </a:lnTo>
                <a:lnTo>
                  <a:pt x="717" y="1467"/>
                </a:lnTo>
                <a:lnTo>
                  <a:pt x="985" y="1480"/>
                </a:lnTo>
                <a:lnTo>
                  <a:pt x="1159" y="1487"/>
                </a:lnTo>
                <a:lnTo>
                  <a:pt x="1367" y="1427"/>
                </a:lnTo>
                <a:lnTo>
                  <a:pt x="1548" y="1313"/>
                </a:lnTo>
                <a:lnTo>
                  <a:pt x="1695" y="1065"/>
                </a:lnTo>
                <a:lnTo>
                  <a:pt x="1856" y="496"/>
                </a:lnTo>
                <a:lnTo>
                  <a:pt x="1923" y="154"/>
                </a:lnTo>
                <a:lnTo>
                  <a:pt x="1929" y="0"/>
                </a:lnTo>
                <a:lnTo>
                  <a:pt x="1929" y="2351"/>
                </a:lnTo>
                <a:lnTo>
                  <a:pt x="0" y="2351"/>
                </a:lnTo>
                <a:close/>
              </a:path>
            </a:pathLst>
          </a:custGeom>
          <a:solidFill>
            <a:srgbClr val="0066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39942" name="Line 6"/>
          <p:cNvSpPr>
            <a:spLocks noChangeShapeType="1"/>
          </p:cNvSpPr>
          <p:nvPr/>
        </p:nvSpPr>
        <p:spPr bwMode="auto">
          <a:xfrm flipV="1">
            <a:off x="1089025" y="1377950"/>
            <a:ext cx="0" cy="4630738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39980" name="Rectangle 44"/>
          <p:cNvSpPr>
            <a:spLocks noGrp="1" noChangeArrowheads="1"/>
          </p:cNvSpPr>
          <p:nvPr>
            <p:ph type="title"/>
          </p:nvPr>
        </p:nvSpPr>
        <p:spPr>
          <a:xfrm>
            <a:off x="457200" y="147638"/>
            <a:ext cx="8229600" cy="630237"/>
          </a:xfrm>
          <a:noFill/>
        </p:spPr>
        <p:txBody>
          <a:bodyPr/>
          <a:lstStyle/>
          <a:p>
            <a:pPr eaLnBrk="1" hangingPunct="1"/>
            <a:r>
              <a:rPr lang="hu-HU" sz="2800" b="1" dirty="0" smtClean="0">
                <a:solidFill>
                  <a:schemeClr val="tx1"/>
                </a:solidFill>
              </a:rPr>
              <a:t>A körfolyamat a </a:t>
            </a:r>
            <a:r>
              <a:rPr lang="hu-HU" sz="2800" b="1" i="1" dirty="0" err="1" smtClean="0">
                <a:solidFill>
                  <a:schemeClr val="tx1"/>
                </a:solidFill>
              </a:rPr>
              <a:t>p-v</a:t>
            </a:r>
            <a:r>
              <a:rPr lang="hu-HU" sz="2800" b="1" dirty="0" smtClean="0">
                <a:solidFill>
                  <a:schemeClr val="tx1"/>
                </a:solidFill>
              </a:rPr>
              <a:t> koordinátarendszerben</a:t>
            </a:r>
          </a:p>
        </p:txBody>
      </p:sp>
      <p:sp>
        <p:nvSpPr>
          <p:cNvPr id="39981" name="Text Box 45"/>
          <p:cNvSpPr txBox="1">
            <a:spLocks noChangeArrowheads="1"/>
          </p:cNvSpPr>
          <p:nvPr/>
        </p:nvSpPr>
        <p:spPr bwMode="auto">
          <a:xfrm>
            <a:off x="2068513" y="2578100"/>
            <a:ext cx="48736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800" b="1" i="1"/>
              <a:t>1</a:t>
            </a:r>
          </a:p>
        </p:txBody>
      </p:sp>
      <p:sp>
        <p:nvSpPr>
          <p:cNvPr id="39982" name="Text Box 46"/>
          <p:cNvSpPr txBox="1">
            <a:spLocks noChangeArrowheads="1"/>
          </p:cNvSpPr>
          <p:nvPr/>
        </p:nvSpPr>
        <p:spPr bwMode="auto">
          <a:xfrm>
            <a:off x="5640388" y="2228850"/>
            <a:ext cx="48736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800" b="1" i="1"/>
              <a:t>2</a:t>
            </a:r>
          </a:p>
        </p:txBody>
      </p:sp>
      <p:sp>
        <p:nvSpPr>
          <p:cNvPr id="39941" name="Line 5"/>
          <p:cNvSpPr>
            <a:spLocks noChangeShapeType="1"/>
          </p:cNvSpPr>
          <p:nvPr/>
        </p:nvSpPr>
        <p:spPr bwMode="auto">
          <a:xfrm>
            <a:off x="1089025" y="6008688"/>
            <a:ext cx="6821488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39968" name="Freeform 32"/>
          <p:cNvSpPr>
            <a:spLocks/>
          </p:cNvSpPr>
          <p:nvPr/>
        </p:nvSpPr>
        <p:spPr bwMode="auto">
          <a:xfrm>
            <a:off x="2471738" y="1598613"/>
            <a:ext cx="3278187" cy="3078162"/>
          </a:xfrm>
          <a:custGeom>
            <a:avLst/>
            <a:gdLst>
              <a:gd name="T0" fmla="*/ 2147483647 w 2065"/>
              <a:gd name="T1" fmla="*/ 2147483647 h 1939"/>
              <a:gd name="T2" fmla="*/ 2147483647 w 2065"/>
              <a:gd name="T3" fmla="*/ 2147483647 h 1939"/>
              <a:gd name="T4" fmla="*/ 2147483647 w 2065"/>
              <a:gd name="T5" fmla="*/ 2147483647 h 1939"/>
              <a:gd name="T6" fmla="*/ 2147483647 w 2065"/>
              <a:gd name="T7" fmla="*/ 2147483647 h 1939"/>
              <a:gd name="T8" fmla="*/ 2147483647 w 2065"/>
              <a:gd name="T9" fmla="*/ 2147483647 h 1939"/>
              <a:gd name="T10" fmla="*/ 2147483647 w 2065"/>
              <a:gd name="T11" fmla="*/ 2147483647 h 1939"/>
              <a:gd name="T12" fmla="*/ 2147483647 w 2065"/>
              <a:gd name="T13" fmla="*/ 2147483647 h 1939"/>
              <a:gd name="T14" fmla="*/ 2147483647 w 2065"/>
              <a:gd name="T15" fmla="*/ 2147483647 h 1939"/>
              <a:gd name="T16" fmla="*/ 2147483647 w 2065"/>
              <a:gd name="T17" fmla="*/ 2147483647 h 193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065"/>
              <a:gd name="T28" fmla="*/ 0 h 1939"/>
              <a:gd name="T29" fmla="*/ 2065 w 2065"/>
              <a:gd name="T30" fmla="*/ 1939 h 1939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065" h="1939">
                <a:moveTo>
                  <a:pt x="811" y="1901"/>
                </a:moveTo>
                <a:cubicBezTo>
                  <a:pt x="658" y="1885"/>
                  <a:pt x="408" y="1804"/>
                  <a:pt x="283" y="1693"/>
                </a:cubicBezTo>
                <a:cubicBezTo>
                  <a:pt x="159" y="1583"/>
                  <a:pt x="91" y="1398"/>
                  <a:pt x="64" y="1237"/>
                </a:cubicBezTo>
                <a:cubicBezTo>
                  <a:pt x="36" y="1076"/>
                  <a:pt x="0" y="916"/>
                  <a:pt x="117" y="723"/>
                </a:cubicBezTo>
                <a:cubicBezTo>
                  <a:pt x="234" y="530"/>
                  <a:pt x="468" y="156"/>
                  <a:pt x="766" y="78"/>
                </a:cubicBezTo>
                <a:cubicBezTo>
                  <a:pt x="1064" y="0"/>
                  <a:pt x="1751" y="17"/>
                  <a:pt x="1908" y="254"/>
                </a:cubicBezTo>
                <a:cubicBezTo>
                  <a:pt x="2065" y="491"/>
                  <a:pt x="1805" y="1230"/>
                  <a:pt x="1709" y="1500"/>
                </a:cubicBezTo>
                <a:cubicBezTo>
                  <a:pt x="1613" y="1770"/>
                  <a:pt x="1482" y="1805"/>
                  <a:pt x="1332" y="1872"/>
                </a:cubicBezTo>
                <a:cubicBezTo>
                  <a:pt x="1183" y="1939"/>
                  <a:pt x="920" y="1894"/>
                  <a:pt x="811" y="1901"/>
                </a:cubicBezTo>
                <a:close/>
              </a:path>
            </a:pathLst>
          </a:custGeom>
          <a:noFill/>
          <a:ln w="5715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39983" name="AutoShape 47"/>
          <p:cNvSpPr>
            <a:spLocks noChangeArrowheads="1"/>
          </p:cNvSpPr>
          <p:nvPr/>
        </p:nvSpPr>
        <p:spPr bwMode="auto">
          <a:xfrm rot="-5199950">
            <a:off x="3829050" y="4459288"/>
            <a:ext cx="192088" cy="334962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39969" name="Line 33"/>
          <p:cNvSpPr>
            <a:spLocks noChangeShapeType="1"/>
          </p:cNvSpPr>
          <p:nvPr/>
        </p:nvSpPr>
        <p:spPr bwMode="auto">
          <a:xfrm rot="-5400000">
            <a:off x="1874838" y="2233612"/>
            <a:ext cx="0" cy="1882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39970" name="Line 34"/>
          <p:cNvSpPr>
            <a:spLocks noChangeShapeType="1"/>
          </p:cNvSpPr>
          <p:nvPr/>
        </p:nvSpPr>
        <p:spPr bwMode="auto">
          <a:xfrm rot="-5400000">
            <a:off x="3413919" y="-257968"/>
            <a:ext cx="0" cy="5040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39946" name="Line 10"/>
          <p:cNvSpPr>
            <a:spLocks noChangeShapeType="1"/>
          </p:cNvSpPr>
          <p:nvPr/>
        </p:nvSpPr>
        <p:spPr bwMode="auto">
          <a:xfrm>
            <a:off x="2533650" y="2162175"/>
            <a:ext cx="0" cy="39481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39947" name="Line 11"/>
          <p:cNvSpPr>
            <a:spLocks noChangeShapeType="1"/>
          </p:cNvSpPr>
          <p:nvPr/>
        </p:nvSpPr>
        <p:spPr bwMode="auto">
          <a:xfrm>
            <a:off x="5570538" y="1828800"/>
            <a:ext cx="0" cy="43021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39971" name="AutoShape 35"/>
          <p:cNvSpPr>
            <a:spLocks noChangeArrowheads="1"/>
          </p:cNvSpPr>
          <p:nvPr/>
        </p:nvSpPr>
        <p:spPr bwMode="auto">
          <a:xfrm rot="5400000">
            <a:off x="4199732" y="1512094"/>
            <a:ext cx="188912" cy="285750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39972" name="Oval 36"/>
          <p:cNvSpPr>
            <a:spLocks noChangeArrowheads="1"/>
          </p:cNvSpPr>
          <p:nvPr/>
        </p:nvSpPr>
        <p:spPr bwMode="auto">
          <a:xfrm>
            <a:off x="2405063" y="3048000"/>
            <a:ext cx="252412" cy="252413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39973" name="Oval 37"/>
          <p:cNvSpPr>
            <a:spLocks noChangeArrowheads="1"/>
          </p:cNvSpPr>
          <p:nvPr/>
        </p:nvSpPr>
        <p:spPr bwMode="auto">
          <a:xfrm>
            <a:off x="5445125" y="2135188"/>
            <a:ext cx="252413" cy="252412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39984" name="AutoShape 48"/>
          <p:cNvSpPr>
            <a:spLocks noChangeArrowheads="1"/>
          </p:cNvSpPr>
          <p:nvPr/>
        </p:nvSpPr>
        <p:spPr bwMode="auto">
          <a:xfrm>
            <a:off x="5988050" y="1684338"/>
            <a:ext cx="2949575" cy="1016000"/>
          </a:xfrm>
          <a:prstGeom prst="wedgeRoundRectCallout">
            <a:avLst>
              <a:gd name="adj1" fmla="val -76213"/>
              <a:gd name="adj2" fmla="val 172815"/>
              <a:gd name="adj3" fmla="val 16667"/>
            </a:avLst>
          </a:prstGeom>
          <a:solidFill>
            <a:schemeClr val="accent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lang="hu-HU">
                <a:cs typeface="+mn-cs"/>
              </a:rPr>
              <a:t>A TDR térfogata csökken a környezet munkát végez rajta.</a:t>
            </a:r>
          </a:p>
        </p:txBody>
      </p:sp>
      <p:sp>
        <p:nvSpPr>
          <p:cNvPr id="39985" name="AutoShape 49"/>
          <p:cNvSpPr>
            <a:spLocks noChangeArrowheads="1"/>
          </p:cNvSpPr>
          <p:nvPr/>
        </p:nvSpPr>
        <p:spPr bwMode="auto">
          <a:xfrm>
            <a:off x="5943600" y="911225"/>
            <a:ext cx="2949575" cy="1030288"/>
          </a:xfrm>
          <a:prstGeom prst="wedgeRoundRectCallout">
            <a:avLst>
              <a:gd name="adj1" fmla="val -84769"/>
              <a:gd name="adj2" fmla="val 28273"/>
              <a:gd name="adj3" fmla="val 16667"/>
            </a:avLst>
          </a:prstGeom>
          <a:solidFill>
            <a:schemeClr val="accent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lang="hu-HU">
                <a:cs typeface="+mn-cs"/>
              </a:rPr>
              <a:t>A TDR térfogata nő a környezet számára munkát végez</a:t>
            </a:r>
          </a:p>
        </p:txBody>
      </p:sp>
      <p:sp>
        <p:nvSpPr>
          <p:cNvPr id="39986" name="AutoShape 50"/>
          <p:cNvSpPr>
            <a:spLocks noChangeArrowheads="1"/>
          </p:cNvSpPr>
          <p:nvPr/>
        </p:nvSpPr>
        <p:spPr bwMode="auto">
          <a:xfrm>
            <a:off x="6011863" y="2878138"/>
            <a:ext cx="2949575" cy="735012"/>
          </a:xfrm>
          <a:prstGeom prst="wedgeRoundRectCallout">
            <a:avLst>
              <a:gd name="adj1" fmla="val -81162"/>
              <a:gd name="adj2" fmla="val 262741"/>
              <a:gd name="adj3" fmla="val 16667"/>
            </a:avLst>
          </a:prstGeom>
          <a:solidFill>
            <a:schemeClr val="accent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lang="hu-HU">
                <a:cs typeface="+mn-cs"/>
              </a:rPr>
              <a:t>A TDR által végzett összes fizikai munka</a:t>
            </a:r>
          </a:p>
        </p:txBody>
      </p:sp>
      <p:sp>
        <p:nvSpPr>
          <p:cNvPr id="39988" name="AutoShape 52"/>
          <p:cNvSpPr>
            <a:spLocks noChangeArrowheads="1"/>
          </p:cNvSpPr>
          <p:nvPr/>
        </p:nvSpPr>
        <p:spPr bwMode="auto">
          <a:xfrm>
            <a:off x="4519613" y="4708525"/>
            <a:ext cx="4337050" cy="1439863"/>
          </a:xfrm>
          <a:prstGeom prst="wedgeRoundRectCallout">
            <a:avLst>
              <a:gd name="adj1" fmla="val -54134"/>
              <a:gd name="adj2" fmla="val -139306"/>
              <a:gd name="adj3" fmla="val 16667"/>
            </a:avLst>
          </a:prstGeom>
          <a:solidFill>
            <a:schemeClr val="accent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lang="hu-HU" sz="2000">
                <a:cs typeface="+mn-cs"/>
              </a:rPr>
              <a:t>A TDR által ciklusonként végzett, a környezetben hasznosítható munka, a körfolyamat által körbezárt területtel arányos</a:t>
            </a:r>
          </a:p>
        </p:txBody>
      </p:sp>
      <p:sp>
        <p:nvSpPr>
          <p:cNvPr id="39987" name="AutoShape 51"/>
          <p:cNvSpPr>
            <a:spLocks noChangeArrowheads="1"/>
          </p:cNvSpPr>
          <p:nvPr/>
        </p:nvSpPr>
        <p:spPr bwMode="auto">
          <a:xfrm>
            <a:off x="6010275" y="5005388"/>
            <a:ext cx="2949575" cy="735012"/>
          </a:xfrm>
          <a:prstGeom prst="wedgeRoundRectCallout">
            <a:avLst>
              <a:gd name="adj1" fmla="val -105222"/>
              <a:gd name="adj2" fmla="val -56046"/>
              <a:gd name="adj3" fmla="val 16667"/>
            </a:avLst>
          </a:prstGeom>
          <a:solidFill>
            <a:schemeClr val="accent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lang="hu-HU">
                <a:cs typeface="+mn-cs"/>
              </a:rPr>
              <a:t>A TDR-en végzett összes fizikai munka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9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9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9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9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9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99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99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99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99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99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99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99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99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99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99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99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99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99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99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99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99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99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99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99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99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39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39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99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99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99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99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3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99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99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99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99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399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84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99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99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99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99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3" dur="500"/>
                                        <p:tgtEl>
                                          <p:spTgt spid="399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6" dur="500"/>
                                        <p:tgtEl>
                                          <p:spTgt spid="399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9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99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99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99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99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6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99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99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399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399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13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99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399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399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399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2" dur="500"/>
                                        <p:tgtEl>
                                          <p:spTgt spid="39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Par">
                      <p:stCondLst>
                        <p:cond delay="indefinite"/>
                      </p:stCondLst>
                      <p:childTnLst>
                        <p:par>
                          <p:cTn id="1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5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6" dur="500"/>
                                        <p:tgtEl>
                                          <p:spTgt spid="399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9" dur="500"/>
                                        <p:tgtEl>
                                          <p:spTgt spid="399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2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399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399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399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399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77" grpId="0" animBg="1"/>
      <p:bldP spid="39964" grpId="0"/>
      <p:bldP spid="39966" grpId="0"/>
      <p:bldP spid="39979" grpId="0" animBg="1"/>
      <p:bldP spid="39942" grpId="0" animBg="1"/>
      <p:bldP spid="39981" grpId="0"/>
      <p:bldP spid="39982" grpId="0"/>
      <p:bldP spid="39941" grpId="0" animBg="1"/>
      <p:bldP spid="39968" grpId="0" animBg="1"/>
      <p:bldP spid="39983" grpId="0" animBg="1"/>
      <p:bldP spid="39969" grpId="0" animBg="1"/>
      <p:bldP spid="39970" grpId="0" animBg="1"/>
      <p:bldP spid="39946" grpId="0" animBg="1"/>
      <p:bldP spid="39947" grpId="0" animBg="1"/>
      <p:bldP spid="39971" grpId="0" animBg="1"/>
      <p:bldP spid="39972" grpId="0" animBg="1"/>
      <p:bldP spid="39973" grpId="0" animBg="1"/>
      <p:bldP spid="39984" grpId="0" animBg="1"/>
      <p:bldP spid="39984" grpId="1" animBg="1"/>
      <p:bldP spid="39985" grpId="0" animBg="1"/>
      <p:bldP spid="39985" grpId="1" animBg="1"/>
      <p:bldP spid="39986" grpId="0" animBg="1"/>
      <p:bldP spid="39986" grpId="1" animBg="1"/>
      <p:bldP spid="39988" grpId="0" animBg="1"/>
      <p:bldP spid="39987" grpId="0" animBg="1"/>
      <p:bldP spid="39987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84150"/>
            <a:ext cx="8229600" cy="925513"/>
          </a:xfrm>
          <a:noFill/>
        </p:spPr>
        <p:txBody>
          <a:bodyPr/>
          <a:lstStyle/>
          <a:p>
            <a:pPr eaLnBrk="1" hangingPunct="1"/>
            <a:r>
              <a:rPr lang="hu-HU" sz="4000" b="1" dirty="0" smtClean="0">
                <a:solidFill>
                  <a:schemeClr val="tx1"/>
                </a:solidFill>
              </a:rPr>
              <a:t>A körfolyamat munkája</a:t>
            </a:r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8800" y="1217613"/>
            <a:ext cx="8229600" cy="3040062"/>
          </a:xfrm>
          <a:noFill/>
        </p:spPr>
        <p:txBody>
          <a:bodyPr/>
          <a:lstStyle/>
          <a:p>
            <a:pPr marL="0" indent="0" algn="just" eaLnBrk="1" hangingPunct="1">
              <a:lnSpc>
                <a:spcPct val="90000"/>
              </a:lnSpc>
              <a:buFontTx/>
              <a:buNone/>
              <a:tabLst>
                <a:tab pos="715963" algn="l"/>
              </a:tabLst>
            </a:pPr>
            <a:r>
              <a:rPr lang="hu-HU" sz="2700" dirty="0" smtClean="0"/>
              <a:t>A </a:t>
            </a:r>
            <a:r>
              <a:rPr lang="hu-HU" sz="2700" i="1" dirty="0" err="1" smtClean="0"/>
              <a:t>p-v</a:t>
            </a:r>
            <a:r>
              <a:rPr lang="hu-HU" sz="2700" dirty="0" smtClean="0"/>
              <a:t> koordinátarendszerben ábrázolt</a:t>
            </a:r>
          </a:p>
          <a:p>
            <a:pPr marL="715963" lvl="1" indent="-536575" algn="just" eaLnBrk="1" hangingPunct="1">
              <a:lnSpc>
                <a:spcPct val="90000"/>
              </a:lnSpc>
              <a:tabLst>
                <a:tab pos="715963" algn="l"/>
              </a:tabLst>
            </a:pPr>
            <a:r>
              <a:rPr lang="hu-HU" sz="2700" dirty="0" smtClean="0"/>
              <a:t>az óramutató járásával megegyező körüljárású minden körfolyamat ciklikusan a környezetben hasznosítható munkát szolgáltat,</a:t>
            </a:r>
          </a:p>
          <a:p>
            <a:pPr marL="715963" lvl="1" indent="-536575" algn="just" eaLnBrk="1" hangingPunct="1">
              <a:lnSpc>
                <a:spcPct val="90000"/>
              </a:lnSpc>
              <a:tabLst>
                <a:tab pos="715963" algn="l"/>
              </a:tabLst>
            </a:pPr>
            <a:r>
              <a:rPr lang="hu-HU" sz="2700" dirty="0" smtClean="0"/>
              <a:t>az óramutató járásával ellentétes körüljárású minden körfolyamatba ciklikusan munkát kell befektetni a körfolyamat fenntartásához.</a:t>
            </a:r>
          </a:p>
        </p:txBody>
      </p:sp>
      <p:sp>
        <p:nvSpPr>
          <p:cNvPr id="122884" name="Rectangle 4"/>
          <p:cNvSpPr>
            <a:spLocks noChangeArrowheads="1"/>
          </p:cNvSpPr>
          <p:nvPr/>
        </p:nvSpPr>
        <p:spPr bwMode="auto">
          <a:xfrm>
            <a:off x="550863" y="4164013"/>
            <a:ext cx="8229600" cy="69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hu-HU" sz="2400" dirty="0"/>
              <a:t>A körfolyamati görbe ill. törtvonal által körbezárt terület a ciklikusan szolgáltatott ill. szükséges munkával arányos. </a:t>
            </a:r>
          </a:p>
        </p:txBody>
      </p:sp>
      <p:graphicFrame>
        <p:nvGraphicFramePr>
          <p:cNvPr id="122885" name="Object 5"/>
          <p:cNvGraphicFramePr>
            <a:graphicFrameLocks noChangeAspect="1"/>
          </p:cNvGraphicFramePr>
          <p:nvPr/>
        </p:nvGraphicFramePr>
        <p:xfrm>
          <a:off x="2422525" y="4968875"/>
          <a:ext cx="4565650" cy="1095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" name="Egyenlet" r:id="rId3" imgW="1904760" imgH="457200" progId="Equation.3">
                  <p:embed/>
                </p:oleObj>
              </mc:Choice>
              <mc:Fallback>
                <p:oleObj name="Egyenlet" r:id="rId3" imgW="1904760" imgH="4572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22525" y="4968875"/>
                        <a:ext cx="4565650" cy="1095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2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2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2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2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1228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122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28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28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28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28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28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28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84150"/>
            <a:ext cx="8229600" cy="925513"/>
          </a:xfrm>
          <a:noFill/>
        </p:spPr>
        <p:txBody>
          <a:bodyPr/>
          <a:lstStyle/>
          <a:p>
            <a:pPr eaLnBrk="1" hangingPunct="1"/>
            <a:r>
              <a:rPr lang="hu-HU" sz="4000" b="1" smtClean="0">
                <a:solidFill>
                  <a:schemeClr val="tx1"/>
                </a:solidFill>
              </a:rPr>
              <a:t>A körfolyamat hatásfoka</a:t>
            </a:r>
            <a:br>
              <a:rPr lang="hu-HU" sz="4000" b="1" smtClean="0">
                <a:solidFill>
                  <a:schemeClr val="tx1"/>
                </a:solidFill>
              </a:rPr>
            </a:br>
            <a:r>
              <a:rPr lang="hu-HU" sz="2000" i="1" smtClean="0">
                <a:solidFill>
                  <a:schemeClr val="tx1"/>
                </a:solidFill>
              </a:rPr>
              <a:t>(korábbi ábra jelöléseivel)</a:t>
            </a:r>
          </a:p>
        </p:txBody>
      </p:sp>
      <p:graphicFrame>
        <p:nvGraphicFramePr>
          <p:cNvPr id="12390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7881058"/>
              </p:ext>
            </p:extLst>
          </p:nvPr>
        </p:nvGraphicFramePr>
        <p:xfrm>
          <a:off x="1457325" y="1603375"/>
          <a:ext cx="3741738" cy="219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0" name="Equation" r:id="rId3" imgW="1562040" imgH="914400" progId="Equation.3">
                  <p:embed/>
                </p:oleObj>
              </mc:Choice>
              <mc:Fallback>
                <p:oleObj name="Equation" r:id="rId3" imgW="1562040" imgH="9144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57325" y="1603375"/>
                        <a:ext cx="3741738" cy="2190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911" name="Object 7"/>
          <p:cNvGraphicFramePr>
            <a:graphicFrameLocks noChangeAspect="1"/>
          </p:cNvGraphicFramePr>
          <p:nvPr/>
        </p:nvGraphicFramePr>
        <p:xfrm>
          <a:off x="5137150" y="1611313"/>
          <a:ext cx="2189163" cy="2176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1" name="Egyenlet" r:id="rId5" imgW="914400" imgH="914400" progId="Equation.3">
                  <p:embed/>
                </p:oleObj>
              </mc:Choice>
              <mc:Fallback>
                <p:oleObj name="Egyenlet" r:id="rId5" imgW="914400" imgH="9144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37150" y="1611313"/>
                        <a:ext cx="2189163" cy="2176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912" name="Text Box 8"/>
          <p:cNvSpPr txBox="1">
            <a:spLocks noChangeArrowheads="1"/>
          </p:cNvSpPr>
          <p:nvPr/>
        </p:nvSpPr>
        <p:spPr bwMode="auto">
          <a:xfrm>
            <a:off x="487363" y="4343400"/>
            <a:ext cx="8183562" cy="16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hu-HU" sz="2800" dirty="0"/>
              <a:t>A hatásfok csak akkor lehetne 100%, ha a környezet </a:t>
            </a:r>
            <a:r>
              <a:rPr lang="hu-HU" sz="2800" dirty="0" smtClean="0"/>
              <a:t>munkavégzésére nem lenne szükség.</a:t>
            </a:r>
            <a:endParaRPr lang="hu-HU" sz="2800" dirty="0"/>
          </a:p>
          <a:p>
            <a:pPr algn="ctr" eaLnBrk="1" hangingPunct="1">
              <a:spcBef>
                <a:spcPct val="50000"/>
              </a:spcBef>
            </a:pPr>
            <a:r>
              <a:rPr lang="hu-HU" sz="2800" dirty="0"/>
              <a:t>Ilyen körfolyamatot nem lehet elképzelni!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39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39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39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39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39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39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39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39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2000"/>
                                        <p:tgtEl>
                                          <p:spTgt spid="1239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37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2000"/>
                                        <p:tgtEl>
                                          <p:spTgt spid="1239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12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42888"/>
            <a:ext cx="8229600" cy="852487"/>
          </a:xfrm>
        </p:spPr>
        <p:txBody>
          <a:bodyPr/>
          <a:lstStyle/>
          <a:p>
            <a:pPr eaLnBrk="1" hangingPunct="1"/>
            <a:r>
              <a:rPr lang="hu-HU" sz="4000" b="1" dirty="0" smtClean="0">
                <a:solidFill>
                  <a:schemeClr val="tx1"/>
                </a:solidFill>
              </a:rPr>
              <a:t>Hőmennyiség és körfolyamat</a:t>
            </a:r>
          </a:p>
        </p:txBody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6875" y="4702175"/>
            <a:ext cx="8229600" cy="1387475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hu-HU" sz="2800" smtClean="0"/>
              <a:t>azaz bármely körfolyamat esetében a munkák algebrai összege megegyezik a hőmennyiségek algebrai összegével!</a:t>
            </a:r>
          </a:p>
        </p:txBody>
      </p:sp>
      <p:sp>
        <p:nvSpPr>
          <p:cNvPr id="124932" name="Rectangle 4"/>
          <p:cNvSpPr>
            <a:spLocks noChangeArrowheads="1"/>
          </p:cNvSpPr>
          <p:nvPr/>
        </p:nvSpPr>
        <p:spPr bwMode="auto">
          <a:xfrm>
            <a:off x="527050" y="1095375"/>
            <a:ext cx="8229600" cy="262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>
              <a:spcBef>
                <a:spcPct val="20000"/>
              </a:spcBef>
            </a:pPr>
            <a:r>
              <a:rPr lang="hu-HU" sz="2800" dirty="0"/>
              <a:t>Mivel a körfolyamat mindig ugyanazon pontokon „halad át”, a körfolyamati görbe bármely pontjára vonatkoztatva kijelenthető, hogy egy teljes ciklusra a belső energia megváltozása éppen zérus (azonos a hőmérséklet!), és így az 1. főtétel egy ciklusra történő alkalmazásával </a:t>
            </a:r>
          </a:p>
        </p:txBody>
      </p:sp>
      <p:graphicFrame>
        <p:nvGraphicFramePr>
          <p:cNvPr id="124933" name="Object 5"/>
          <p:cNvGraphicFramePr>
            <a:graphicFrameLocks noChangeAspect="1"/>
          </p:cNvGraphicFramePr>
          <p:nvPr/>
        </p:nvGraphicFramePr>
        <p:xfrm>
          <a:off x="3324225" y="3838575"/>
          <a:ext cx="2066925" cy="815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" name="Egyenlet" r:id="rId3" imgW="482400" imgH="190440" progId="Equation.3">
                  <p:embed/>
                </p:oleObj>
              </mc:Choice>
              <mc:Fallback>
                <p:oleObj name="Egyenlet" r:id="rId3" imgW="482400" imgH="19044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24225" y="3838575"/>
                        <a:ext cx="2066925" cy="815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2000"/>
                                        <p:tgtEl>
                                          <p:spTgt spid="124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49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49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2000"/>
                                        <p:tgtEl>
                                          <p:spTgt spid="124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31" grpId="0" build="p"/>
      <p:bldP spid="12493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5888"/>
            <a:ext cx="8229600" cy="808037"/>
          </a:xfrm>
          <a:noFill/>
        </p:spPr>
        <p:txBody>
          <a:bodyPr/>
          <a:lstStyle/>
          <a:p>
            <a:pPr eaLnBrk="1" hangingPunct="1"/>
            <a:r>
              <a:rPr lang="hu-HU" b="1" dirty="0" smtClean="0">
                <a:solidFill>
                  <a:schemeClr val="tx1"/>
                </a:solidFill>
              </a:rPr>
              <a:t>Az entrópia</a:t>
            </a:r>
          </a:p>
        </p:txBody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6550" y="1085850"/>
            <a:ext cx="8742896" cy="1346065"/>
          </a:xfrm>
          <a:noFill/>
        </p:spPr>
        <p:txBody>
          <a:bodyPr/>
          <a:lstStyle/>
          <a:p>
            <a:pPr marL="0" indent="0" algn="just" eaLnBrk="1" hangingPunct="1">
              <a:lnSpc>
                <a:spcPct val="90000"/>
              </a:lnSpc>
              <a:buFontTx/>
              <a:buNone/>
            </a:pPr>
            <a:r>
              <a:rPr lang="hu-HU" sz="2800" dirty="0" smtClean="0"/>
              <a:t>Virtuális, fajlagos extenzív állapotjelző, </a:t>
            </a:r>
            <a:r>
              <a:rPr lang="hu-HU" sz="2800" dirty="0" smtClean="0"/>
              <a:t>mely </a:t>
            </a:r>
            <a:r>
              <a:rPr lang="hu-HU" sz="2800" dirty="0" smtClean="0"/>
              <a:t>két intenzív állapotjelző függvényében </a:t>
            </a:r>
            <a:r>
              <a:rPr lang="hu-HU" sz="2800" dirty="0" smtClean="0"/>
              <a:t>egyértelműen </a:t>
            </a:r>
            <a:r>
              <a:rPr lang="hu-HU" sz="2800" dirty="0" smtClean="0"/>
              <a:t>meghatározható </a:t>
            </a:r>
            <a:r>
              <a:rPr lang="hu-HU" sz="2800" dirty="0" smtClean="0"/>
              <a:t>és a következő egyenlettel definiált.</a:t>
            </a:r>
          </a:p>
        </p:txBody>
      </p:sp>
      <p:graphicFrame>
        <p:nvGraphicFramePr>
          <p:cNvPr id="12595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5122552"/>
              </p:ext>
            </p:extLst>
          </p:nvPr>
        </p:nvGraphicFramePr>
        <p:xfrm>
          <a:off x="2496310" y="2431916"/>
          <a:ext cx="4070353" cy="15908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4" name="Egyenlet" r:id="rId3" imgW="1168200" imgH="457200" progId="Equation.3">
                  <p:embed/>
                </p:oleObj>
              </mc:Choice>
              <mc:Fallback>
                <p:oleObj name="Egyenlet" r:id="rId3" imgW="1168200" imgH="4572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96310" y="2431916"/>
                        <a:ext cx="4070353" cy="159081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5957" name="Rectangle 5"/>
          <p:cNvSpPr>
            <a:spLocks noChangeArrowheads="1"/>
          </p:cNvSpPr>
          <p:nvPr/>
        </p:nvSpPr>
        <p:spPr bwMode="auto">
          <a:xfrm>
            <a:off x="374015" y="4227195"/>
            <a:ext cx="8366125" cy="202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>
              <a:lnSpc>
                <a:spcPct val="90000"/>
              </a:lnSpc>
              <a:spcBef>
                <a:spcPct val="20000"/>
              </a:spcBef>
            </a:pPr>
            <a:r>
              <a:rPr lang="hu-HU" sz="2800" dirty="0"/>
              <a:t>Egy olyan koordinátarendszerben, melyben a hőmérséklet az entrópia függvényében van ábrázolva, az állapotváltozási görbe alatti terület az állapotváltozás során leadott vagy felvett hőmennyiséggel arányos.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0"/>
                                        <p:tgtEl>
                                          <p:spTgt spid="125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59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59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59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59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59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59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955" grpId="0" build="p"/>
      <p:bldP spid="12595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42888"/>
            <a:ext cx="8229600" cy="1143000"/>
          </a:xfrm>
          <a:noFill/>
        </p:spPr>
        <p:txBody>
          <a:bodyPr/>
          <a:lstStyle/>
          <a:p>
            <a:pPr eaLnBrk="1" hangingPunct="1"/>
            <a:r>
              <a:rPr lang="hu-HU" sz="3200" b="1" smtClean="0">
                <a:solidFill>
                  <a:schemeClr val="tx1"/>
                </a:solidFill>
              </a:rPr>
              <a:t>Az állapotváltozások ábrázolása a </a:t>
            </a:r>
            <a:r>
              <a:rPr lang="hu-HU" sz="3200" b="1" i="1" smtClean="0">
                <a:solidFill>
                  <a:schemeClr val="tx1"/>
                </a:solidFill>
              </a:rPr>
              <a:t>T-s</a:t>
            </a:r>
            <a:r>
              <a:rPr lang="hu-HU" sz="3200" b="1" smtClean="0">
                <a:solidFill>
                  <a:schemeClr val="tx1"/>
                </a:solidFill>
              </a:rPr>
              <a:t> koordinátarendszerben</a:t>
            </a:r>
          </a:p>
        </p:txBody>
      </p:sp>
      <p:sp>
        <p:nvSpPr>
          <p:cNvPr id="126980" name="Text Box 4"/>
          <p:cNvSpPr txBox="1">
            <a:spLocks noChangeArrowheads="1"/>
          </p:cNvSpPr>
          <p:nvPr/>
        </p:nvSpPr>
        <p:spPr bwMode="auto">
          <a:xfrm>
            <a:off x="438150" y="1352550"/>
            <a:ext cx="780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400" u="sng"/>
              <a:t>Az állandó nyomású állapotváltozás</a:t>
            </a:r>
          </a:p>
        </p:txBody>
      </p:sp>
      <p:graphicFrame>
        <p:nvGraphicFramePr>
          <p:cNvPr id="126981" name="Object 5"/>
          <p:cNvGraphicFramePr>
            <a:graphicFrameLocks noChangeAspect="1"/>
          </p:cNvGraphicFramePr>
          <p:nvPr/>
        </p:nvGraphicFramePr>
        <p:xfrm>
          <a:off x="2930525" y="2200275"/>
          <a:ext cx="2101850" cy="738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5" name="Egyenlet" r:id="rId3" imgW="1193760" imgH="419040" progId="Equation.3">
                  <p:embed/>
                </p:oleObj>
              </mc:Choice>
              <mc:Fallback>
                <p:oleObj name="Egyenlet" r:id="rId3" imgW="1193760" imgH="41904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30525" y="2200275"/>
                        <a:ext cx="2101850" cy="738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6983" name="Object 7"/>
          <p:cNvGraphicFramePr>
            <a:graphicFrameLocks noChangeAspect="1"/>
          </p:cNvGraphicFramePr>
          <p:nvPr/>
        </p:nvGraphicFramePr>
        <p:xfrm>
          <a:off x="2943225" y="2192338"/>
          <a:ext cx="2092325" cy="739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6" name="Egyenlet" r:id="rId5" imgW="927000" imgH="393480" progId="Equation.3">
                  <p:embed/>
                </p:oleObj>
              </mc:Choice>
              <mc:Fallback>
                <p:oleObj name="Egyenlet" r:id="rId5" imgW="927000" imgH="39348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43225" y="2192338"/>
                        <a:ext cx="2092325" cy="739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6982" name="Object 6"/>
          <p:cNvGraphicFramePr>
            <a:graphicFrameLocks noChangeAspect="1"/>
          </p:cNvGraphicFramePr>
          <p:nvPr/>
        </p:nvGraphicFramePr>
        <p:xfrm>
          <a:off x="2381250" y="1835150"/>
          <a:ext cx="3144838" cy="1571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7" name="Egyenlet" r:id="rId7" imgW="736560" imgH="368280" progId="Equation.3">
                  <p:embed/>
                </p:oleObj>
              </mc:Choice>
              <mc:Fallback>
                <p:oleObj name="Egyenlet" r:id="rId7" imgW="736560" imgH="36828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81250" y="1835150"/>
                        <a:ext cx="3144838" cy="1571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6984" name="Text Box 8"/>
          <p:cNvSpPr txBox="1">
            <a:spLocks noChangeArrowheads="1"/>
          </p:cNvSpPr>
          <p:nvPr/>
        </p:nvSpPr>
        <p:spPr bwMode="auto">
          <a:xfrm>
            <a:off x="384175" y="3419475"/>
            <a:ext cx="8383588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hu-HU" sz="2400"/>
              <a:t>Azaz exponenciális görbe, ahol </a:t>
            </a:r>
            <a:r>
              <a:rPr lang="hu-HU" sz="2400" i="1"/>
              <a:t>K</a:t>
            </a:r>
            <a:r>
              <a:rPr lang="hu-HU" sz="2400"/>
              <a:t> egy rögzített konstans, melynek meghatározása abból a konvencióból kiindulva lehetséges, hogy 0 </a:t>
            </a:r>
            <a:r>
              <a:rPr lang="hu-HU" sz="2400" i="1" baseline="30000"/>
              <a:t>o</a:t>
            </a:r>
            <a:r>
              <a:rPr lang="hu-HU" sz="2400" i="1"/>
              <a:t>C</a:t>
            </a:r>
            <a:r>
              <a:rPr lang="hu-HU" sz="2400"/>
              <a:t>-on és  atmoszférikus nyomáson  az entrópia zérus.  </a:t>
            </a:r>
          </a:p>
        </p:txBody>
      </p:sp>
      <p:sp>
        <p:nvSpPr>
          <p:cNvPr id="126985" name="Text Box 9"/>
          <p:cNvSpPr txBox="1">
            <a:spLocks noChangeArrowheads="1"/>
          </p:cNvSpPr>
          <p:nvPr/>
        </p:nvSpPr>
        <p:spPr bwMode="auto">
          <a:xfrm>
            <a:off x="381000" y="4927600"/>
            <a:ext cx="8383588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hu-HU" sz="2400"/>
              <a:t>Az entrópia abszolút értéke érdektelen, csak a megváltozása bír jelentőséggel, valamilyen hőközlési folyamatra utal.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69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69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69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69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26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500"/>
                                        <p:tgtEl>
                                          <p:spTgt spid="1269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26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1269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269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3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69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69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69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69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69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69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69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69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980" grpId="0"/>
      <p:bldP spid="126984" grpId="0"/>
      <p:bldP spid="12698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42888"/>
            <a:ext cx="8229600" cy="1143000"/>
          </a:xfrm>
          <a:noFill/>
        </p:spPr>
        <p:txBody>
          <a:bodyPr/>
          <a:lstStyle/>
          <a:p>
            <a:pPr eaLnBrk="1" hangingPunct="1"/>
            <a:r>
              <a:rPr lang="hu-HU" sz="3200" b="1" smtClean="0">
                <a:solidFill>
                  <a:schemeClr val="tx1"/>
                </a:solidFill>
              </a:rPr>
              <a:t>Az állapotváltozások ábrázolása a </a:t>
            </a:r>
            <a:r>
              <a:rPr lang="hu-HU" sz="3200" b="1" i="1" smtClean="0">
                <a:solidFill>
                  <a:schemeClr val="tx1"/>
                </a:solidFill>
              </a:rPr>
              <a:t>T-s</a:t>
            </a:r>
            <a:r>
              <a:rPr lang="hu-HU" sz="3200" b="1" smtClean="0">
                <a:solidFill>
                  <a:schemeClr val="tx1"/>
                </a:solidFill>
              </a:rPr>
              <a:t> koordinátarendszerben</a:t>
            </a:r>
          </a:p>
        </p:txBody>
      </p:sp>
      <p:sp>
        <p:nvSpPr>
          <p:cNvPr id="128003" name="Text Box 3"/>
          <p:cNvSpPr txBox="1">
            <a:spLocks noChangeArrowheads="1"/>
          </p:cNvSpPr>
          <p:nvPr/>
        </p:nvSpPr>
        <p:spPr bwMode="auto">
          <a:xfrm>
            <a:off x="438150" y="1352550"/>
            <a:ext cx="780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400" u="sng"/>
              <a:t>Az állandó térfogatú állapotváltozás</a:t>
            </a:r>
          </a:p>
        </p:txBody>
      </p:sp>
      <p:graphicFrame>
        <p:nvGraphicFramePr>
          <p:cNvPr id="128004" name="Object 4"/>
          <p:cNvGraphicFramePr>
            <a:graphicFrameLocks noChangeAspect="1"/>
          </p:cNvGraphicFramePr>
          <p:nvPr/>
        </p:nvGraphicFramePr>
        <p:xfrm>
          <a:off x="2941638" y="2222500"/>
          <a:ext cx="2079625" cy="693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8" name="Egyenlet" r:id="rId3" imgW="1180800" imgH="393480" progId="Equation.3">
                  <p:embed/>
                </p:oleObj>
              </mc:Choice>
              <mc:Fallback>
                <p:oleObj name="Egyenlet" r:id="rId3" imgW="1180800" imgH="39348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41638" y="2222500"/>
                        <a:ext cx="2079625" cy="693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8005" name="Object 5"/>
          <p:cNvGraphicFramePr>
            <a:graphicFrameLocks noChangeAspect="1"/>
          </p:cNvGraphicFramePr>
          <p:nvPr/>
        </p:nvGraphicFramePr>
        <p:xfrm>
          <a:off x="2916238" y="2244725"/>
          <a:ext cx="2092325" cy="739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9" name="Egyenlet" r:id="rId5" imgW="927000" imgH="393480" progId="Equation.3">
                  <p:embed/>
                </p:oleObj>
              </mc:Choice>
              <mc:Fallback>
                <p:oleObj name="Egyenlet" r:id="rId5" imgW="927000" imgH="39348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6238" y="2244725"/>
                        <a:ext cx="2092325" cy="739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8006" name="Object 6"/>
          <p:cNvGraphicFramePr>
            <a:graphicFrameLocks noChangeAspect="1"/>
          </p:cNvGraphicFramePr>
          <p:nvPr/>
        </p:nvGraphicFramePr>
        <p:xfrm>
          <a:off x="2460625" y="1879600"/>
          <a:ext cx="3146425" cy="1516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0" name="Egyenlet" r:id="rId7" imgW="736560" imgH="355320" progId="Equation.3">
                  <p:embed/>
                </p:oleObj>
              </mc:Choice>
              <mc:Fallback>
                <p:oleObj name="Egyenlet" r:id="rId7" imgW="736560" imgH="35532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60625" y="1879600"/>
                        <a:ext cx="3146425" cy="1516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8007" name="Text Box 7"/>
          <p:cNvSpPr txBox="1">
            <a:spLocks noChangeArrowheads="1"/>
          </p:cNvSpPr>
          <p:nvPr/>
        </p:nvSpPr>
        <p:spPr bwMode="auto">
          <a:xfrm>
            <a:off x="396875" y="3422650"/>
            <a:ext cx="8383588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hu-HU" sz="2400"/>
              <a:t>Azaz exponenciális görbe, mely abban különbözik az izobár állapotváltozás exponenciális görbéjétől, hogy annál kissé meredekebb, mivel az állandó térfogaton vett fajhő biztosan kisebb mint az állandó nyomáson vett fajhő.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80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80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80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80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28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500"/>
                                        <p:tgtEl>
                                          <p:spTgt spid="1280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8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280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1280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8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280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3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80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80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80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80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003" grpId="0"/>
      <p:bldP spid="12800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42888"/>
            <a:ext cx="8229600" cy="1143000"/>
          </a:xfrm>
          <a:noFill/>
        </p:spPr>
        <p:txBody>
          <a:bodyPr/>
          <a:lstStyle/>
          <a:p>
            <a:pPr eaLnBrk="1" hangingPunct="1"/>
            <a:r>
              <a:rPr lang="hu-HU" sz="3200" b="1" smtClean="0">
                <a:solidFill>
                  <a:schemeClr val="tx1"/>
                </a:solidFill>
              </a:rPr>
              <a:t>Az állapotváltozások ábrázolása a </a:t>
            </a:r>
            <a:r>
              <a:rPr lang="hu-HU" sz="3200" b="1" i="1" smtClean="0">
                <a:solidFill>
                  <a:schemeClr val="tx1"/>
                </a:solidFill>
              </a:rPr>
              <a:t>T-s</a:t>
            </a:r>
            <a:r>
              <a:rPr lang="hu-HU" sz="3200" b="1" smtClean="0">
                <a:solidFill>
                  <a:schemeClr val="tx1"/>
                </a:solidFill>
              </a:rPr>
              <a:t> koordinátarendszerben</a:t>
            </a:r>
          </a:p>
        </p:txBody>
      </p:sp>
      <p:sp>
        <p:nvSpPr>
          <p:cNvPr id="129027" name="Text Box 3"/>
          <p:cNvSpPr txBox="1">
            <a:spLocks noChangeArrowheads="1"/>
          </p:cNvSpPr>
          <p:nvPr/>
        </p:nvSpPr>
        <p:spPr bwMode="auto">
          <a:xfrm>
            <a:off x="438150" y="1638300"/>
            <a:ext cx="780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400" u="sng"/>
              <a:t>Az adiabatikus állapotváltozás</a:t>
            </a:r>
          </a:p>
        </p:txBody>
      </p:sp>
      <p:sp>
        <p:nvSpPr>
          <p:cNvPr id="129031" name="Text Box 7"/>
          <p:cNvSpPr txBox="1">
            <a:spLocks noChangeArrowheads="1"/>
          </p:cNvSpPr>
          <p:nvPr/>
        </p:nvSpPr>
        <p:spPr bwMode="auto">
          <a:xfrm>
            <a:off x="428625" y="2349500"/>
            <a:ext cx="8383588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hu-HU" sz="2400"/>
              <a:t>Tekintettel arra, hogy termikus kölcsönhatás ilyen esetben nincs, az entrópia-változás zérus, az állapotváltozást egy függőleges egyenes jelképezi.  </a:t>
            </a:r>
          </a:p>
        </p:txBody>
      </p:sp>
      <p:sp>
        <p:nvSpPr>
          <p:cNvPr id="129032" name="Text Box 8"/>
          <p:cNvSpPr txBox="1">
            <a:spLocks noChangeArrowheads="1"/>
          </p:cNvSpPr>
          <p:nvPr/>
        </p:nvSpPr>
        <p:spPr bwMode="auto">
          <a:xfrm>
            <a:off x="439738" y="3608388"/>
            <a:ext cx="780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400" u="sng"/>
              <a:t>A politropikus állapotváltozás</a:t>
            </a:r>
          </a:p>
        </p:txBody>
      </p:sp>
      <p:sp>
        <p:nvSpPr>
          <p:cNvPr id="129033" name="Text Box 9"/>
          <p:cNvSpPr txBox="1">
            <a:spLocks noChangeArrowheads="1"/>
          </p:cNvSpPr>
          <p:nvPr/>
        </p:nvSpPr>
        <p:spPr bwMode="auto">
          <a:xfrm>
            <a:off x="430213" y="4319588"/>
            <a:ext cx="8383587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hu-HU" sz="2400"/>
              <a:t>Általános menetű görbe, mely az adiabatát jelképező függőlegeshez képest vagy jobbra (fűtött adiabata, </a:t>
            </a:r>
            <a:r>
              <a:rPr lang="hu-HU" sz="2400" i="1"/>
              <a:t>n&gt;</a:t>
            </a:r>
            <a:r>
              <a:rPr lang="el-GR" sz="2400" i="1"/>
              <a:t>κ</a:t>
            </a:r>
            <a:r>
              <a:rPr lang="hu-HU" sz="2400"/>
              <a:t>) vagy balra (hűtött adiabata, </a:t>
            </a:r>
            <a:r>
              <a:rPr lang="hu-HU" sz="2400" i="1"/>
              <a:t>n&lt;</a:t>
            </a:r>
            <a:r>
              <a:rPr lang="el-GR" sz="2400" i="1"/>
              <a:t>κ</a:t>
            </a:r>
            <a:r>
              <a:rPr lang="hu-HU" sz="2400"/>
              <a:t>) hajlik el.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9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9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9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9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9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9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9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9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9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9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9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9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9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9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90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90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027" grpId="0"/>
      <p:bldP spid="129031" grpId="0"/>
      <p:bldP spid="129032" grpId="0"/>
      <p:bldP spid="12903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41"/>
          <p:cNvSpPr>
            <a:spLocks/>
          </p:cNvSpPr>
          <p:nvPr/>
        </p:nvSpPr>
        <p:spPr bwMode="auto">
          <a:xfrm>
            <a:off x="2535238" y="1633538"/>
            <a:ext cx="3051175" cy="4368800"/>
          </a:xfrm>
          <a:custGeom>
            <a:avLst/>
            <a:gdLst>
              <a:gd name="T0" fmla="*/ 0 w 1916"/>
              <a:gd name="T1" fmla="*/ 2147483647 h 2752"/>
              <a:gd name="T2" fmla="*/ 2147483647 w 1916"/>
              <a:gd name="T3" fmla="*/ 2147483647 h 2752"/>
              <a:gd name="T4" fmla="*/ 2147483647 w 1916"/>
              <a:gd name="T5" fmla="*/ 2147483647 h 2752"/>
              <a:gd name="T6" fmla="*/ 2147483647 w 1916"/>
              <a:gd name="T7" fmla="*/ 2147483647 h 2752"/>
              <a:gd name="T8" fmla="*/ 2147483647 w 1916"/>
              <a:gd name="T9" fmla="*/ 2147483647 h 2752"/>
              <a:gd name="T10" fmla="*/ 2147483647 w 1916"/>
              <a:gd name="T11" fmla="*/ 2147483647 h 2752"/>
              <a:gd name="T12" fmla="*/ 2147483647 w 1916"/>
              <a:gd name="T13" fmla="*/ 2147483647 h 2752"/>
              <a:gd name="T14" fmla="*/ 2147483647 w 1916"/>
              <a:gd name="T15" fmla="*/ 0 h 2752"/>
              <a:gd name="T16" fmla="*/ 2147483647 w 1916"/>
              <a:gd name="T17" fmla="*/ 2147483647 h 2752"/>
              <a:gd name="T18" fmla="*/ 2147483647 w 1916"/>
              <a:gd name="T19" fmla="*/ 2147483647 h 2752"/>
              <a:gd name="T20" fmla="*/ 2147483647 w 1916"/>
              <a:gd name="T21" fmla="*/ 2147483647 h 2752"/>
              <a:gd name="T22" fmla="*/ 2147483647 w 1916"/>
              <a:gd name="T23" fmla="*/ 2147483647 h 2752"/>
              <a:gd name="T24" fmla="*/ 2147483647 w 1916"/>
              <a:gd name="T25" fmla="*/ 2147483647 h 2752"/>
              <a:gd name="T26" fmla="*/ 0 w 1916"/>
              <a:gd name="T27" fmla="*/ 2147483647 h 275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916"/>
              <a:gd name="T43" fmla="*/ 0 h 2752"/>
              <a:gd name="T44" fmla="*/ 1916 w 1916"/>
              <a:gd name="T45" fmla="*/ 2752 h 2752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916" h="2752">
                <a:moveTo>
                  <a:pt x="0" y="2752"/>
                </a:moveTo>
                <a:lnTo>
                  <a:pt x="7" y="957"/>
                </a:lnTo>
                <a:lnTo>
                  <a:pt x="27" y="770"/>
                </a:lnTo>
                <a:lnTo>
                  <a:pt x="188" y="522"/>
                </a:lnTo>
                <a:lnTo>
                  <a:pt x="382" y="261"/>
                </a:lnTo>
                <a:lnTo>
                  <a:pt x="556" y="120"/>
                </a:lnTo>
                <a:lnTo>
                  <a:pt x="764" y="20"/>
                </a:lnTo>
                <a:lnTo>
                  <a:pt x="1058" y="0"/>
                </a:lnTo>
                <a:lnTo>
                  <a:pt x="1400" y="13"/>
                </a:lnTo>
                <a:lnTo>
                  <a:pt x="1708" y="93"/>
                </a:lnTo>
                <a:lnTo>
                  <a:pt x="1875" y="207"/>
                </a:lnTo>
                <a:lnTo>
                  <a:pt x="1916" y="368"/>
                </a:lnTo>
                <a:lnTo>
                  <a:pt x="1916" y="2746"/>
                </a:lnTo>
                <a:lnTo>
                  <a:pt x="0" y="2752"/>
                </a:lnTo>
                <a:close/>
              </a:path>
            </a:pathLst>
          </a:cu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6" name="Freeform 43"/>
          <p:cNvSpPr>
            <a:spLocks/>
          </p:cNvSpPr>
          <p:nvPr/>
        </p:nvSpPr>
        <p:spPr bwMode="auto">
          <a:xfrm>
            <a:off x="2535238" y="2279650"/>
            <a:ext cx="3041650" cy="3732213"/>
          </a:xfrm>
          <a:custGeom>
            <a:avLst/>
            <a:gdLst>
              <a:gd name="T0" fmla="*/ 0 w 1929"/>
              <a:gd name="T1" fmla="*/ 2147483647 h 2351"/>
              <a:gd name="T2" fmla="*/ 0 w 1929"/>
              <a:gd name="T3" fmla="*/ 2147483647 h 2351"/>
              <a:gd name="T4" fmla="*/ 2147483647 w 1929"/>
              <a:gd name="T5" fmla="*/ 2147483647 h 2351"/>
              <a:gd name="T6" fmla="*/ 2147483647 w 1929"/>
              <a:gd name="T7" fmla="*/ 2147483647 h 2351"/>
              <a:gd name="T8" fmla="*/ 2147483647 w 1929"/>
              <a:gd name="T9" fmla="*/ 2147483647 h 2351"/>
              <a:gd name="T10" fmla="*/ 2147483647 w 1929"/>
              <a:gd name="T11" fmla="*/ 2147483647 h 2351"/>
              <a:gd name="T12" fmla="*/ 2147483647 w 1929"/>
              <a:gd name="T13" fmla="*/ 2147483647 h 2351"/>
              <a:gd name="T14" fmla="*/ 2147483647 w 1929"/>
              <a:gd name="T15" fmla="*/ 2147483647 h 2351"/>
              <a:gd name="T16" fmla="*/ 2147483647 w 1929"/>
              <a:gd name="T17" fmla="*/ 2147483647 h 2351"/>
              <a:gd name="T18" fmla="*/ 2147483647 w 1929"/>
              <a:gd name="T19" fmla="*/ 2147483647 h 2351"/>
              <a:gd name="T20" fmla="*/ 2147483647 w 1929"/>
              <a:gd name="T21" fmla="*/ 2147483647 h 2351"/>
              <a:gd name="T22" fmla="*/ 2147483647 w 1929"/>
              <a:gd name="T23" fmla="*/ 2147483647 h 2351"/>
              <a:gd name="T24" fmla="*/ 2147483647 w 1929"/>
              <a:gd name="T25" fmla="*/ 2147483647 h 2351"/>
              <a:gd name="T26" fmla="*/ 2147483647 w 1929"/>
              <a:gd name="T27" fmla="*/ 2147483647 h 2351"/>
              <a:gd name="T28" fmla="*/ 2147483647 w 1929"/>
              <a:gd name="T29" fmla="*/ 2147483647 h 2351"/>
              <a:gd name="T30" fmla="*/ 2147483647 w 1929"/>
              <a:gd name="T31" fmla="*/ 0 h 2351"/>
              <a:gd name="T32" fmla="*/ 2147483647 w 1929"/>
              <a:gd name="T33" fmla="*/ 2147483647 h 2351"/>
              <a:gd name="T34" fmla="*/ 0 w 1929"/>
              <a:gd name="T35" fmla="*/ 2147483647 h 2351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929"/>
              <a:gd name="T55" fmla="*/ 0 h 2351"/>
              <a:gd name="T56" fmla="*/ 1929 w 1929"/>
              <a:gd name="T57" fmla="*/ 2351 h 2351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929" h="2351">
                <a:moveTo>
                  <a:pt x="0" y="2351"/>
                </a:moveTo>
                <a:lnTo>
                  <a:pt x="0" y="569"/>
                </a:lnTo>
                <a:lnTo>
                  <a:pt x="34" y="831"/>
                </a:lnTo>
                <a:lnTo>
                  <a:pt x="94" y="1058"/>
                </a:lnTo>
                <a:lnTo>
                  <a:pt x="228" y="1253"/>
                </a:lnTo>
                <a:lnTo>
                  <a:pt x="429" y="1387"/>
                </a:lnTo>
                <a:lnTo>
                  <a:pt x="576" y="1440"/>
                </a:lnTo>
                <a:lnTo>
                  <a:pt x="717" y="1467"/>
                </a:lnTo>
                <a:lnTo>
                  <a:pt x="985" y="1480"/>
                </a:lnTo>
                <a:lnTo>
                  <a:pt x="1159" y="1487"/>
                </a:lnTo>
                <a:lnTo>
                  <a:pt x="1367" y="1427"/>
                </a:lnTo>
                <a:lnTo>
                  <a:pt x="1548" y="1313"/>
                </a:lnTo>
                <a:lnTo>
                  <a:pt x="1695" y="1065"/>
                </a:lnTo>
                <a:lnTo>
                  <a:pt x="1856" y="496"/>
                </a:lnTo>
                <a:lnTo>
                  <a:pt x="1923" y="154"/>
                </a:lnTo>
                <a:lnTo>
                  <a:pt x="1929" y="0"/>
                </a:lnTo>
                <a:lnTo>
                  <a:pt x="1929" y="2351"/>
                </a:lnTo>
                <a:lnTo>
                  <a:pt x="0" y="2351"/>
                </a:lnTo>
                <a:close/>
              </a:path>
            </a:pathLst>
          </a:custGeom>
          <a:solidFill>
            <a:srgbClr val="0066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30050" name="Freeform 2"/>
          <p:cNvSpPr>
            <a:spLocks/>
          </p:cNvSpPr>
          <p:nvPr/>
        </p:nvSpPr>
        <p:spPr bwMode="auto">
          <a:xfrm>
            <a:off x="2520950" y="1647825"/>
            <a:ext cx="3051175" cy="4368800"/>
          </a:xfrm>
          <a:custGeom>
            <a:avLst/>
            <a:gdLst>
              <a:gd name="T0" fmla="*/ 0 w 1916"/>
              <a:gd name="T1" fmla="*/ 2147483647 h 2752"/>
              <a:gd name="T2" fmla="*/ 2147483647 w 1916"/>
              <a:gd name="T3" fmla="*/ 2147483647 h 2752"/>
              <a:gd name="T4" fmla="*/ 2147483647 w 1916"/>
              <a:gd name="T5" fmla="*/ 2147483647 h 2752"/>
              <a:gd name="T6" fmla="*/ 2147483647 w 1916"/>
              <a:gd name="T7" fmla="*/ 2147483647 h 2752"/>
              <a:gd name="T8" fmla="*/ 2147483647 w 1916"/>
              <a:gd name="T9" fmla="*/ 2147483647 h 2752"/>
              <a:gd name="T10" fmla="*/ 2147483647 w 1916"/>
              <a:gd name="T11" fmla="*/ 2147483647 h 2752"/>
              <a:gd name="T12" fmla="*/ 2147483647 w 1916"/>
              <a:gd name="T13" fmla="*/ 2147483647 h 2752"/>
              <a:gd name="T14" fmla="*/ 2147483647 w 1916"/>
              <a:gd name="T15" fmla="*/ 0 h 2752"/>
              <a:gd name="T16" fmla="*/ 2147483647 w 1916"/>
              <a:gd name="T17" fmla="*/ 2147483647 h 2752"/>
              <a:gd name="T18" fmla="*/ 2147483647 w 1916"/>
              <a:gd name="T19" fmla="*/ 2147483647 h 2752"/>
              <a:gd name="T20" fmla="*/ 2147483647 w 1916"/>
              <a:gd name="T21" fmla="*/ 2147483647 h 2752"/>
              <a:gd name="T22" fmla="*/ 2147483647 w 1916"/>
              <a:gd name="T23" fmla="*/ 2147483647 h 2752"/>
              <a:gd name="T24" fmla="*/ 2147483647 w 1916"/>
              <a:gd name="T25" fmla="*/ 2147483647 h 2752"/>
              <a:gd name="T26" fmla="*/ 0 w 1916"/>
              <a:gd name="T27" fmla="*/ 2147483647 h 275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916"/>
              <a:gd name="T43" fmla="*/ 0 h 2752"/>
              <a:gd name="T44" fmla="*/ 1916 w 1916"/>
              <a:gd name="T45" fmla="*/ 2752 h 2752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916" h="2752">
                <a:moveTo>
                  <a:pt x="0" y="2752"/>
                </a:moveTo>
                <a:lnTo>
                  <a:pt x="7" y="957"/>
                </a:lnTo>
                <a:lnTo>
                  <a:pt x="27" y="770"/>
                </a:lnTo>
                <a:lnTo>
                  <a:pt x="188" y="522"/>
                </a:lnTo>
                <a:lnTo>
                  <a:pt x="382" y="261"/>
                </a:lnTo>
                <a:lnTo>
                  <a:pt x="556" y="120"/>
                </a:lnTo>
                <a:lnTo>
                  <a:pt x="764" y="20"/>
                </a:lnTo>
                <a:lnTo>
                  <a:pt x="1058" y="0"/>
                </a:lnTo>
                <a:lnTo>
                  <a:pt x="1400" y="13"/>
                </a:lnTo>
                <a:lnTo>
                  <a:pt x="1708" y="93"/>
                </a:lnTo>
                <a:lnTo>
                  <a:pt x="1875" y="207"/>
                </a:lnTo>
                <a:lnTo>
                  <a:pt x="1916" y="368"/>
                </a:lnTo>
                <a:lnTo>
                  <a:pt x="1916" y="2746"/>
                </a:lnTo>
                <a:lnTo>
                  <a:pt x="0" y="2752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30051" name="Text Box 3"/>
          <p:cNvSpPr txBox="1">
            <a:spLocks noChangeArrowheads="1"/>
          </p:cNvSpPr>
          <p:nvPr/>
        </p:nvSpPr>
        <p:spPr bwMode="auto">
          <a:xfrm>
            <a:off x="881063" y="841375"/>
            <a:ext cx="48736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800" b="1" i="1"/>
              <a:t>T</a:t>
            </a:r>
          </a:p>
        </p:txBody>
      </p:sp>
      <p:sp>
        <p:nvSpPr>
          <p:cNvPr id="130052" name="Text Box 4"/>
          <p:cNvSpPr txBox="1">
            <a:spLocks noChangeArrowheads="1"/>
          </p:cNvSpPr>
          <p:nvPr/>
        </p:nvSpPr>
        <p:spPr bwMode="auto">
          <a:xfrm>
            <a:off x="7929563" y="5732463"/>
            <a:ext cx="48736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800" b="1" i="1"/>
              <a:t>s</a:t>
            </a:r>
          </a:p>
        </p:txBody>
      </p:sp>
      <p:sp>
        <p:nvSpPr>
          <p:cNvPr id="130054" name="Freeform 6"/>
          <p:cNvSpPr>
            <a:spLocks/>
          </p:cNvSpPr>
          <p:nvPr/>
        </p:nvSpPr>
        <p:spPr bwMode="auto">
          <a:xfrm>
            <a:off x="2519363" y="2263775"/>
            <a:ext cx="3041650" cy="3732213"/>
          </a:xfrm>
          <a:custGeom>
            <a:avLst/>
            <a:gdLst>
              <a:gd name="T0" fmla="*/ 0 w 1929"/>
              <a:gd name="T1" fmla="*/ 2147483647 h 2351"/>
              <a:gd name="T2" fmla="*/ 0 w 1929"/>
              <a:gd name="T3" fmla="*/ 2147483647 h 2351"/>
              <a:gd name="T4" fmla="*/ 2147483647 w 1929"/>
              <a:gd name="T5" fmla="*/ 2147483647 h 2351"/>
              <a:gd name="T6" fmla="*/ 2147483647 w 1929"/>
              <a:gd name="T7" fmla="*/ 2147483647 h 2351"/>
              <a:gd name="T8" fmla="*/ 2147483647 w 1929"/>
              <a:gd name="T9" fmla="*/ 2147483647 h 2351"/>
              <a:gd name="T10" fmla="*/ 2147483647 w 1929"/>
              <a:gd name="T11" fmla="*/ 2147483647 h 2351"/>
              <a:gd name="T12" fmla="*/ 2147483647 w 1929"/>
              <a:gd name="T13" fmla="*/ 2147483647 h 2351"/>
              <a:gd name="T14" fmla="*/ 2147483647 w 1929"/>
              <a:gd name="T15" fmla="*/ 2147483647 h 2351"/>
              <a:gd name="T16" fmla="*/ 2147483647 w 1929"/>
              <a:gd name="T17" fmla="*/ 2147483647 h 2351"/>
              <a:gd name="T18" fmla="*/ 2147483647 w 1929"/>
              <a:gd name="T19" fmla="*/ 2147483647 h 2351"/>
              <a:gd name="T20" fmla="*/ 2147483647 w 1929"/>
              <a:gd name="T21" fmla="*/ 2147483647 h 2351"/>
              <a:gd name="T22" fmla="*/ 2147483647 w 1929"/>
              <a:gd name="T23" fmla="*/ 2147483647 h 2351"/>
              <a:gd name="T24" fmla="*/ 2147483647 w 1929"/>
              <a:gd name="T25" fmla="*/ 2147483647 h 2351"/>
              <a:gd name="T26" fmla="*/ 2147483647 w 1929"/>
              <a:gd name="T27" fmla="*/ 2147483647 h 2351"/>
              <a:gd name="T28" fmla="*/ 2147483647 w 1929"/>
              <a:gd name="T29" fmla="*/ 2147483647 h 2351"/>
              <a:gd name="T30" fmla="*/ 2147483647 w 1929"/>
              <a:gd name="T31" fmla="*/ 0 h 2351"/>
              <a:gd name="T32" fmla="*/ 2147483647 w 1929"/>
              <a:gd name="T33" fmla="*/ 2147483647 h 2351"/>
              <a:gd name="T34" fmla="*/ 0 w 1929"/>
              <a:gd name="T35" fmla="*/ 2147483647 h 2351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929"/>
              <a:gd name="T55" fmla="*/ 0 h 2351"/>
              <a:gd name="T56" fmla="*/ 1929 w 1929"/>
              <a:gd name="T57" fmla="*/ 2351 h 2351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929" h="2351">
                <a:moveTo>
                  <a:pt x="0" y="2351"/>
                </a:moveTo>
                <a:lnTo>
                  <a:pt x="0" y="569"/>
                </a:lnTo>
                <a:lnTo>
                  <a:pt x="34" y="831"/>
                </a:lnTo>
                <a:lnTo>
                  <a:pt x="94" y="1058"/>
                </a:lnTo>
                <a:lnTo>
                  <a:pt x="228" y="1253"/>
                </a:lnTo>
                <a:lnTo>
                  <a:pt x="429" y="1387"/>
                </a:lnTo>
                <a:lnTo>
                  <a:pt x="576" y="1440"/>
                </a:lnTo>
                <a:lnTo>
                  <a:pt x="717" y="1467"/>
                </a:lnTo>
                <a:lnTo>
                  <a:pt x="985" y="1480"/>
                </a:lnTo>
                <a:lnTo>
                  <a:pt x="1159" y="1487"/>
                </a:lnTo>
                <a:lnTo>
                  <a:pt x="1367" y="1427"/>
                </a:lnTo>
                <a:lnTo>
                  <a:pt x="1548" y="1313"/>
                </a:lnTo>
                <a:lnTo>
                  <a:pt x="1695" y="1065"/>
                </a:lnTo>
                <a:lnTo>
                  <a:pt x="1856" y="496"/>
                </a:lnTo>
                <a:lnTo>
                  <a:pt x="1923" y="154"/>
                </a:lnTo>
                <a:lnTo>
                  <a:pt x="1929" y="0"/>
                </a:lnTo>
                <a:lnTo>
                  <a:pt x="1929" y="2351"/>
                </a:lnTo>
                <a:lnTo>
                  <a:pt x="0" y="2351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30055" name="Line 7"/>
          <p:cNvSpPr>
            <a:spLocks noChangeShapeType="1"/>
          </p:cNvSpPr>
          <p:nvPr/>
        </p:nvSpPr>
        <p:spPr bwMode="auto">
          <a:xfrm flipV="1">
            <a:off x="1089025" y="1377950"/>
            <a:ext cx="0" cy="4630738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30056" name="Rectangle 8"/>
          <p:cNvSpPr>
            <a:spLocks noGrp="1" noChangeArrowheads="1"/>
          </p:cNvSpPr>
          <p:nvPr>
            <p:ph type="title"/>
          </p:nvPr>
        </p:nvSpPr>
        <p:spPr>
          <a:xfrm>
            <a:off x="457200" y="147638"/>
            <a:ext cx="8229600" cy="630237"/>
          </a:xfrm>
          <a:noFill/>
        </p:spPr>
        <p:txBody>
          <a:bodyPr/>
          <a:lstStyle/>
          <a:p>
            <a:pPr eaLnBrk="1" hangingPunct="1"/>
            <a:r>
              <a:rPr lang="hu-HU" sz="2800" b="1" dirty="0" smtClean="0">
                <a:solidFill>
                  <a:schemeClr val="tx1"/>
                </a:solidFill>
              </a:rPr>
              <a:t>A körfolyamat a </a:t>
            </a:r>
            <a:r>
              <a:rPr lang="hu-HU" sz="2800" b="1" i="1" dirty="0" smtClean="0">
                <a:solidFill>
                  <a:schemeClr val="tx1"/>
                </a:solidFill>
              </a:rPr>
              <a:t>T-s</a:t>
            </a:r>
            <a:r>
              <a:rPr lang="hu-HU" sz="2800" b="1" dirty="0" smtClean="0">
                <a:solidFill>
                  <a:schemeClr val="tx1"/>
                </a:solidFill>
              </a:rPr>
              <a:t> koordinátarendszerben</a:t>
            </a:r>
          </a:p>
        </p:txBody>
      </p:sp>
      <p:sp>
        <p:nvSpPr>
          <p:cNvPr id="130057" name="Text Box 9"/>
          <p:cNvSpPr txBox="1">
            <a:spLocks noChangeArrowheads="1"/>
          </p:cNvSpPr>
          <p:nvPr/>
        </p:nvSpPr>
        <p:spPr bwMode="auto">
          <a:xfrm>
            <a:off x="2068513" y="2578100"/>
            <a:ext cx="48736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800" b="1" i="1"/>
              <a:t>1</a:t>
            </a:r>
          </a:p>
        </p:txBody>
      </p:sp>
      <p:sp>
        <p:nvSpPr>
          <p:cNvPr id="130058" name="Text Box 10"/>
          <p:cNvSpPr txBox="1">
            <a:spLocks noChangeArrowheads="1"/>
          </p:cNvSpPr>
          <p:nvPr/>
        </p:nvSpPr>
        <p:spPr bwMode="auto">
          <a:xfrm>
            <a:off x="5640388" y="2228850"/>
            <a:ext cx="48736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800" b="1" i="1"/>
              <a:t>2</a:t>
            </a:r>
          </a:p>
        </p:txBody>
      </p:sp>
      <p:sp>
        <p:nvSpPr>
          <p:cNvPr id="130060" name="AutoShape 12"/>
          <p:cNvSpPr>
            <a:spLocks noChangeArrowheads="1"/>
          </p:cNvSpPr>
          <p:nvPr/>
        </p:nvSpPr>
        <p:spPr bwMode="auto">
          <a:xfrm>
            <a:off x="5943600" y="911225"/>
            <a:ext cx="2949575" cy="750888"/>
          </a:xfrm>
          <a:prstGeom prst="wedgeRoundRectCallout">
            <a:avLst>
              <a:gd name="adj1" fmla="val -84769"/>
              <a:gd name="adj2" fmla="val 57398"/>
              <a:gd name="adj3" fmla="val 16667"/>
            </a:avLst>
          </a:prstGeom>
          <a:solidFill>
            <a:schemeClr val="accent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lang="hu-HU">
                <a:cs typeface="+mn-cs"/>
              </a:rPr>
              <a:t>A TDR entrópiája nő, a környezetből hőt vesz fel</a:t>
            </a:r>
          </a:p>
        </p:txBody>
      </p:sp>
      <p:sp>
        <p:nvSpPr>
          <p:cNvPr id="130062" name="AutoShape 14"/>
          <p:cNvSpPr>
            <a:spLocks noChangeArrowheads="1"/>
          </p:cNvSpPr>
          <p:nvPr/>
        </p:nvSpPr>
        <p:spPr bwMode="auto">
          <a:xfrm>
            <a:off x="6673850" y="5005388"/>
            <a:ext cx="2286000" cy="676275"/>
          </a:xfrm>
          <a:prstGeom prst="wedgeRoundRectCallout">
            <a:avLst>
              <a:gd name="adj1" fmla="val -150278"/>
              <a:gd name="adj2" fmla="val -56574"/>
              <a:gd name="adj3" fmla="val 16667"/>
            </a:avLst>
          </a:prstGeom>
          <a:solidFill>
            <a:schemeClr val="accent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lang="hu-HU">
                <a:cs typeface="+mn-cs"/>
              </a:rPr>
              <a:t>A TDR által leadott összes hő</a:t>
            </a:r>
          </a:p>
        </p:txBody>
      </p:sp>
      <p:sp>
        <p:nvSpPr>
          <p:cNvPr id="130063" name="Freeform 15"/>
          <p:cNvSpPr>
            <a:spLocks/>
          </p:cNvSpPr>
          <p:nvPr/>
        </p:nvSpPr>
        <p:spPr bwMode="auto">
          <a:xfrm>
            <a:off x="2520950" y="2281238"/>
            <a:ext cx="3041650" cy="3732212"/>
          </a:xfrm>
          <a:custGeom>
            <a:avLst/>
            <a:gdLst>
              <a:gd name="T0" fmla="*/ 0 w 1929"/>
              <a:gd name="T1" fmla="*/ 2147483647 h 2351"/>
              <a:gd name="T2" fmla="*/ 0 w 1929"/>
              <a:gd name="T3" fmla="*/ 2147483647 h 2351"/>
              <a:gd name="T4" fmla="*/ 2147483647 w 1929"/>
              <a:gd name="T5" fmla="*/ 2147483647 h 2351"/>
              <a:gd name="T6" fmla="*/ 2147483647 w 1929"/>
              <a:gd name="T7" fmla="*/ 2147483647 h 2351"/>
              <a:gd name="T8" fmla="*/ 2147483647 w 1929"/>
              <a:gd name="T9" fmla="*/ 2147483647 h 2351"/>
              <a:gd name="T10" fmla="*/ 2147483647 w 1929"/>
              <a:gd name="T11" fmla="*/ 2147483647 h 2351"/>
              <a:gd name="T12" fmla="*/ 2147483647 w 1929"/>
              <a:gd name="T13" fmla="*/ 2147483647 h 2351"/>
              <a:gd name="T14" fmla="*/ 2147483647 w 1929"/>
              <a:gd name="T15" fmla="*/ 2147483647 h 2351"/>
              <a:gd name="T16" fmla="*/ 2147483647 w 1929"/>
              <a:gd name="T17" fmla="*/ 2147483647 h 2351"/>
              <a:gd name="T18" fmla="*/ 2147483647 w 1929"/>
              <a:gd name="T19" fmla="*/ 2147483647 h 2351"/>
              <a:gd name="T20" fmla="*/ 2147483647 w 1929"/>
              <a:gd name="T21" fmla="*/ 2147483647 h 2351"/>
              <a:gd name="T22" fmla="*/ 2147483647 w 1929"/>
              <a:gd name="T23" fmla="*/ 2147483647 h 2351"/>
              <a:gd name="T24" fmla="*/ 2147483647 w 1929"/>
              <a:gd name="T25" fmla="*/ 2147483647 h 2351"/>
              <a:gd name="T26" fmla="*/ 2147483647 w 1929"/>
              <a:gd name="T27" fmla="*/ 2147483647 h 2351"/>
              <a:gd name="T28" fmla="*/ 2147483647 w 1929"/>
              <a:gd name="T29" fmla="*/ 2147483647 h 2351"/>
              <a:gd name="T30" fmla="*/ 2147483647 w 1929"/>
              <a:gd name="T31" fmla="*/ 0 h 2351"/>
              <a:gd name="T32" fmla="*/ 2147483647 w 1929"/>
              <a:gd name="T33" fmla="*/ 2147483647 h 2351"/>
              <a:gd name="T34" fmla="*/ 0 w 1929"/>
              <a:gd name="T35" fmla="*/ 2147483647 h 2351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929"/>
              <a:gd name="T55" fmla="*/ 0 h 2351"/>
              <a:gd name="T56" fmla="*/ 1929 w 1929"/>
              <a:gd name="T57" fmla="*/ 2351 h 2351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929" h="2351">
                <a:moveTo>
                  <a:pt x="0" y="2351"/>
                </a:moveTo>
                <a:lnTo>
                  <a:pt x="0" y="569"/>
                </a:lnTo>
                <a:lnTo>
                  <a:pt x="34" y="831"/>
                </a:lnTo>
                <a:lnTo>
                  <a:pt x="94" y="1058"/>
                </a:lnTo>
                <a:lnTo>
                  <a:pt x="228" y="1253"/>
                </a:lnTo>
                <a:lnTo>
                  <a:pt x="429" y="1387"/>
                </a:lnTo>
                <a:lnTo>
                  <a:pt x="576" y="1440"/>
                </a:lnTo>
                <a:lnTo>
                  <a:pt x="717" y="1467"/>
                </a:lnTo>
                <a:lnTo>
                  <a:pt x="985" y="1480"/>
                </a:lnTo>
                <a:lnTo>
                  <a:pt x="1159" y="1487"/>
                </a:lnTo>
                <a:lnTo>
                  <a:pt x="1367" y="1427"/>
                </a:lnTo>
                <a:lnTo>
                  <a:pt x="1548" y="1313"/>
                </a:lnTo>
                <a:lnTo>
                  <a:pt x="1695" y="1065"/>
                </a:lnTo>
                <a:lnTo>
                  <a:pt x="1856" y="496"/>
                </a:lnTo>
                <a:lnTo>
                  <a:pt x="1923" y="154"/>
                </a:lnTo>
                <a:lnTo>
                  <a:pt x="1929" y="0"/>
                </a:lnTo>
                <a:lnTo>
                  <a:pt x="1929" y="2351"/>
                </a:lnTo>
                <a:lnTo>
                  <a:pt x="0" y="2351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30064" name="Line 16"/>
          <p:cNvSpPr>
            <a:spLocks noChangeShapeType="1"/>
          </p:cNvSpPr>
          <p:nvPr/>
        </p:nvSpPr>
        <p:spPr bwMode="auto">
          <a:xfrm>
            <a:off x="1089025" y="6008688"/>
            <a:ext cx="6821488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30066" name="Freeform 18"/>
          <p:cNvSpPr>
            <a:spLocks/>
          </p:cNvSpPr>
          <p:nvPr/>
        </p:nvSpPr>
        <p:spPr bwMode="auto">
          <a:xfrm>
            <a:off x="2471738" y="1598613"/>
            <a:ext cx="3278187" cy="3078162"/>
          </a:xfrm>
          <a:custGeom>
            <a:avLst/>
            <a:gdLst>
              <a:gd name="T0" fmla="*/ 2147483647 w 2065"/>
              <a:gd name="T1" fmla="*/ 2147483647 h 1939"/>
              <a:gd name="T2" fmla="*/ 2147483647 w 2065"/>
              <a:gd name="T3" fmla="*/ 2147483647 h 1939"/>
              <a:gd name="T4" fmla="*/ 2147483647 w 2065"/>
              <a:gd name="T5" fmla="*/ 2147483647 h 1939"/>
              <a:gd name="T6" fmla="*/ 2147483647 w 2065"/>
              <a:gd name="T7" fmla="*/ 2147483647 h 1939"/>
              <a:gd name="T8" fmla="*/ 2147483647 w 2065"/>
              <a:gd name="T9" fmla="*/ 2147483647 h 1939"/>
              <a:gd name="T10" fmla="*/ 2147483647 w 2065"/>
              <a:gd name="T11" fmla="*/ 2147483647 h 1939"/>
              <a:gd name="T12" fmla="*/ 2147483647 w 2065"/>
              <a:gd name="T13" fmla="*/ 2147483647 h 1939"/>
              <a:gd name="T14" fmla="*/ 2147483647 w 2065"/>
              <a:gd name="T15" fmla="*/ 2147483647 h 1939"/>
              <a:gd name="T16" fmla="*/ 2147483647 w 2065"/>
              <a:gd name="T17" fmla="*/ 2147483647 h 193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065"/>
              <a:gd name="T28" fmla="*/ 0 h 1939"/>
              <a:gd name="T29" fmla="*/ 2065 w 2065"/>
              <a:gd name="T30" fmla="*/ 1939 h 1939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065" h="1939">
                <a:moveTo>
                  <a:pt x="811" y="1901"/>
                </a:moveTo>
                <a:cubicBezTo>
                  <a:pt x="658" y="1885"/>
                  <a:pt x="408" y="1804"/>
                  <a:pt x="283" y="1693"/>
                </a:cubicBezTo>
                <a:cubicBezTo>
                  <a:pt x="159" y="1583"/>
                  <a:pt x="91" y="1398"/>
                  <a:pt x="64" y="1237"/>
                </a:cubicBezTo>
                <a:cubicBezTo>
                  <a:pt x="36" y="1076"/>
                  <a:pt x="0" y="916"/>
                  <a:pt x="117" y="723"/>
                </a:cubicBezTo>
                <a:cubicBezTo>
                  <a:pt x="234" y="530"/>
                  <a:pt x="468" y="156"/>
                  <a:pt x="766" y="78"/>
                </a:cubicBezTo>
                <a:cubicBezTo>
                  <a:pt x="1064" y="0"/>
                  <a:pt x="1751" y="17"/>
                  <a:pt x="1908" y="254"/>
                </a:cubicBezTo>
                <a:cubicBezTo>
                  <a:pt x="2065" y="491"/>
                  <a:pt x="1805" y="1230"/>
                  <a:pt x="1709" y="1500"/>
                </a:cubicBezTo>
                <a:cubicBezTo>
                  <a:pt x="1613" y="1770"/>
                  <a:pt x="1482" y="1805"/>
                  <a:pt x="1332" y="1872"/>
                </a:cubicBezTo>
                <a:cubicBezTo>
                  <a:pt x="1183" y="1939"/>
                  <a:pt x="920" y="1894"/>
                  <a:pt x="811" y="1901"/>
                </a:cubicBezTo>
                <a:close/>
              </a:path>
            </a:pathLst>
          </a:custGeom>
          <a:noFill/>
          <a:ln w="5715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30067" name="AutoShape 19"/>
          <p:cNvSpPr>
            <a:spLocks noChangeArrowheads="1"/>
          </p:cNvSpPr>
          <p:nvPr/>
        </p:nvSpPr>
        <p:spPr bwMode="auto">
          <a:xfrm rot="-5400000">
            <a:off x="3864770" y="4441031"/>
            <a:ext cx="201612" cy="352425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hu-HU"/>
          </a:p>
        </p:txBody>
      </p:sp>
      <p:sp>
        <p:nvSpPr>
          <p:cNvPr id="130070" name="Line 22"/>
          <p:cNvSpPr>
            <a:spLocks noChangeShapeType="1"/>
          </p:cNvSpPr>
          <p:nvPr/>
        </p:nvSpPr>
        <p:spPr bwMode="auto">
          <a:xfrm rot="-5400000">
            <a:off x="1874838" y="2233612"/>
            <a:ext cx="0" cy="1882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30071" name="Line 23"/>
          <p:cNvSpPr>
            <a:spLocks noChangeShapeType="1"/>
          </p:cNvSpPr>
          <p:nvPr/>
        </p:nvSpPr>
        <p:spPr bwMode="auto">
          <a:xfrm rot="-5400000">
            <a:off x="3413919" y="-257968"/>
            <a:ext cx="0" cy="5040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30072" name="Line 24"/>
          <p:cNvSpPr>
            <a:spLocks noChangeShapeType="1"/>
          </p:cNvSpPr>
          <p:nvPr/>
        </p:nvSpPr>
        <p:spPr bwMode="auto">
          <a:xfrm>
            <a:off x="2533650" y="2162175"/>
            <a:ext cx="0" cy="39481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30073" name="Line 25"/>
          <p:cNvSpPr>
            <a:spLocks noChangeShapeType="1"/>
          </p:cNvSpPr>
          <p:nvPr/>
        </p:nvSpPr>
        <p:spPr bwMode="auto">
          <a:xfrm>
            <a:off x="5570538" y="1828800"/>
            <a:ext cx="0" cy="43021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30059" name="AutoShape 11"/>
          <p:cNvSpPr>
            <a:spLocks noChangeArrowheads="1"/>
          </p:cNvSpPr>
          <p:nvPr/>
        </p:nvSpPr>
        <p:spPr bwMode="auto">
          <a:xfrm>
            <a:off x="5988050" y="1684338"/>
            <a:ext cx="2949575" cy="1016000"/>
          </a:xfrm>
          <a:prstGeom prst="wedgeRoundRectCallout">
            <a:avLst>
              <a:gd name="adj1" fmla="val -76213"/>
              <a:gd name="adj2" fmla="val 172815"/>
              <a:gd name="adj3" fmla="val 16667"/>
            </a:avLst>
          </a:prstGeom>
          <a:solidFill>
            <a:schemeClr val="accent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lang="hu-HU">
                <a:cs typeface="+mn-cs"/>
              </a:rPr>
              <a:t>A TDR entrópiája csökken, a környezetnek hőt ad le.</a:t>
            </a:r>
          </a:p>
        </p:txBody>
      </p:sp>
      <p:sp>
        <p:nvSpPr>
          <p:cNvPr id="130068" name="Oval 20"/>
          <p:cNvSpPr>
            <a:spLocks noChangeArrowheads="1"/>
          </p:cNvSpPr>
          <p:nvPr/>
        </p:nvSpPr>
        <p:spPr bwMode="auto">
          <a:xfrm>
            <a:off x="2405063" y="3048000"/>
            <a:ext cx="252412" cy="252413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30069" name="Oval 21"/>
          <p:cNvSpPr>
            <a:spLocks noChangeArrowheads="1"/>
          </p:cNvSpPr>
          <p:nvPr/>
        </p:nvSpPr>
        <p:spPr bwMode="auto">
          <a:xfrm>
            <a:off x="5445125" y="2135188"/>
            <a:ext cx="252413" cy="252412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30053" name="AutoShape 5"/>
          <p:cNvSpPr>
            <a:spLocks noChangeArrowheads="1"/>
          </p:cNvSpPr>
          <p:nvPr/>
        </p:nvSpPr>
        <p:spPr bwMode="auto">
          <a:xfrm rot="5400000">
            <a:off x="4098131" y="1499394"/>
            <a:ext cx="249238" cy="317500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hu-HU"/>
          </a:p>
        </p:txBody>
      </p:sp>
      <p:sp>
        <p:nvSpPr>
          <p:cNvPr id="130061" name="AutoShape 13"/>
          <p:cNvSpPr>
            <a:spLocks noChangeArrowheads="1"/>
          </p:cNvSpPr>
          <p:nvPr/>
        </p:nvSpPr>
        <p:spPr bwMode="auto">
          <a:xfrm>
            <a:off x="6011863" y="2878138"/>
            <a:ext cx="2949575" cy="735012"/>
          </a:xfrm>
          <a:prstGeom prst="wedgeRoundRectCallout">
            <a:avLst>
              <a:gd name="adj1" fmla="val -102909"/>
              <a:gd name="adj2" fmla="val 129051"/>
              <a:gd name="adj3" fmla="val 16667"/>
            </a:avLst>
          </a:prstGeom>
          <a:solidFill>
            <a:schemeClr val="accent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lang="hu-HU" dirty="0">
                <a:cs typeface="+mn-cs"/>
              </a:rPr>
              <a:t>A TDR által felvett összes hő</a:t>
            </a:r>
          </a:p>
        </p:txBody>
      </p:sp>
      <p:sp>
        <p:nvSpPr>
          <p:cNvPr id="130065" name="AutoShape 17"/>
          <p:cNvSpPr>
            <a:spLocks noChangeArrowheads="1"/>
          </p:cNvSpPr>
          <p:nvPr/>
        </p:nvSpPr>
        <p:spPr bwMode="auto">
          <a:xfrm>
            <a:off x="4956175" y="4435475"/>
            <a:ext cx="3900488" cy="1835150"/>
          </a:xfrm>
          <a:prstGeom prst="wedgeRoundRectCallout">
            <a:avLst>
              <a:gd name="adj1" fmla="val -65792"/>
              <a:gd name="adj2" fmla="val -102074"/>
              <a:gd name="adj3" fmla="val 16667"/>
            </a:avLst>
          </a:prstGeom>
          <a:solidFill>
            <a:schemeClr val="accent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lang="hu-HU">
                <a:cs typeface="+mn-cs"/>
              </a:rPr>
              <a:t>A bevezetett hőnek azon része, melyet a TDR ciklusonként a környezetben hasznosítható munkává alakít át (lásd a </a:t>
            </a:r>
            <a:r>
              <a:rPr lang="hu-HU" i="1">
                <a:cs typeface="+mn-cs"/>
              </a:rPr>
              <a:t>p-v</a:t>
            </a:r>
            <a:r>
              <a:rPr lang="hu-HU">
                <a:cs typeface="+mn-cs"/>
              </a:rPr>
              <a:t> koordinátarendszerben történt ábrázolást!).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0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30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30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30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30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00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00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00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00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00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00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00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00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00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00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00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00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00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00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00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00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0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0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0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0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130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130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0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0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0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0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3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0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30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300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00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0" presetID="9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130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8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8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300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300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300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300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 nodeType="clickPar">
                      <p:stCondLst>
                        <p:cond delay="indefinite"/>
                      </p:stCondLst>
                      <p:childTnLst>
                        <p:par>
                          <p:cTn id="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7" dur="500"/>
                                        <p:tgtEl>
                                          <p:spTgt spid="1300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0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0" dur="500"/>
                                        <p:tgtEl>
                                          <p:spTgt spid="1300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0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3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300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300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300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300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0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300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300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300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300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1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300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300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300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300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28" presetID="9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0" dur="500"/>
                                        <p:tgtEl>
                                          <p:spTgt spid="130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 nodeType="clickPar">
                      <p:stCondLst>
                        <p:cond delay="indefinite"/>
                      </p:stCondLst>
                      <p:childTnLst>
                        <p:par>
                          <p:cTn id="1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3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4" dur="500"/>
                                        <p:tgtEl>
                                          <p:spTgt spid="1300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0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7" dur="500"/>
                                        <p:tgtEl>
                                          <p:spTgt spid="1300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0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0" presetID="9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4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2" dur="500"/>
                                        <p:tgtEl>
                                          <p:spTgt spid="130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4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1300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1300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300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300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6" grpId="0" animBg="1"/>
      <p:bldP spid="130050" grpId="0" animBg="1"/>
      <p:bldP spid="130051" grpId="0"/>
      <p:bldP spid="130052" grpId="0"/>
      <p:bldP spid="130054" grpId="0" animBg="1"/>
      <p:bldP spid="130055" grpId="0" animBg="1"/>
      <p:bldP spid="130057" grpId="0"/>
      <p:bldP spid="130058" grpId="0"/>
      <p:bldP spid="130060" grpId="0" animBg="1"/>
      <p:bldP spid="130060" grpId="1" animBg="1"/>
      <p:bldP spid="130062" grpId="0" animBg="1"/>
      <p:bldP spid="130062" grpId="1" animBg="1"/>
      <p:bldP spid="130063" grpId="0" animBg="1"/>
      <p:bldP spid="130064" grpId="0" animBg="1"/>
      <p:bldP spid="130066" grpId="0" animBg="1"/>
      <p:bldP spid="130067" grpId="0" animBg="1"/>
      <p:bldP spid="130070" grpId="0" animBg="1"/>
      <p:bldP spid="130071" grpId="0" animBg="1"/>
      <p:bldP spid="130072" grpId="0" animBg="1"/>
      <p:bldP spid="130073" grpId="0" animBg="1"/>
      <p:bldP spid="130059" grpId="0" animBg="1"/>
      <p:bldP spid="130059" grpId="1" animBg="1"/>
      <p:bldP spid="130068" grpId="0" animBg="1"/>
      <p:bldP spid="130069" grpId="0" animBg="1"/>
      <p:bldP spid="130053" grpId="0" animBg="1"/>
      <p:bldP spid="130061" grpId="0" animBg="1"/>
      <p:bldP spid="130061" grpId="1" animBg="1"/>
      <p:bldP spid="13006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84150"/>
            <a:ext cx="8229600" cy="925513"/>
          </a:xfrm>
          <a:noFill/>
        </p:spPr>
        <p:txBody>
          <a:bodyPr/>
          <a:lstStyle/>
          <a:p>
            <a:pPr eaLnBrk="1" hangingPunct="1"/>
            <a:r>
              <a:rPr lang="hu-HU" sz="3200" b="1" dirty="0" smtClean="0">
                <a:solidFill>
                  <a:schemeClr val="tx1"/>
                </a:solidFill>
              </a:rPr>
              <a:t>A körfolyamat termodinamikai hatásfoka</a:t>
            </a:r>
            <a:endParaRPr lang="hu-HU" sz="3200" i="1" dirty="0" smtClean="0">
              <a:solidFill>
                <a:schemeClr val="tx1"/>
              </a:solidFill>
            </a:endParaRPr>
          </a:p>
        </p:txBody>
      </p:sp>
      <p:graphicFrame>
        <p:nvGraphicFramePr>
          <p:cNvPr id="131075" name="Object 3"/>
          <p:cNvGraphicFramePr>
            <a:graphicFrameLocks noChangeAspect="1"/>
          </p:cNvGraphicFramePr>
          <p:nvPr/>
        </p:nvGraphicFramePr>
        <p:xfrm>
          <a:off x="2476500" y="1471613"/>
          <a:ext cx="3619500" cy="219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11" name="Egyenlet" r:id="rId3" imgW="1511280" imgH="914400" progId="Equation.3">
                  <p:embed/>
                </p:oleObj>
              </mc:Choice>
              <mc:Fallback>
                <p:oleObj name="Egyenlet" r:id="rId3" imgW="1511280" imgH="9144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76500" y="1471613"/>
                        <a:ext cx="3619500" cy="2190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1077" name="Text Box 5"/>
          <p:cNvSpPr txBox="1">
            <a:spLocks noChangeArrowheads="1"/>
          </p:cNvSpPr>
          <p:nvPr/>
        </p:nvSpPr>
        <p:spPr bwMode="auto">
          <a:xfrm>
            <a:off x="152400" y="3946525"/>
            <a:ext cx="8808720" cy="201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hu-HU" sz="2800" dirty="0"/>
              <a:t>A hatásfok csak akkor lenne 100%, ha lehetne készíteni olyan körfolyamatot, mely a ciklikus működés során a környezetnek nem ad le hőt.</a:t>
            </a:r>
          </a:p>
          <a:p>
            <a:pPr algn="ctr" eaLnBrk="1" hangingPunct="1">
              <a:spcBef>
                <a:spcPct val="50000"/>
              </a:spcBef>
            </a:pPr>
            <a:r>
              <a:rPr lang="hu-HU" sz="2800" dirty="0"/>
              <a:t>Ilyen körfolyamatot nem lehet elképzelni!  </a:t>
            </a:r>
          </a:p>
        </p:txBody>
      </p:sp>
      <p:graphicFrame>
        <p:nvGraphicFramePr>
          <p:cNvPr id="131078" name="Object 6"/>
          <p:cNvGraphicFramePr>
            <a:graphicFrameLocks noChangeAspect="1"/>
          </p:cNvGraphicFramePr>
          <p:nvPr/>
        </p:nvGraphicFramePr>
        <p:xfrm>
          <a:off x="2763838" y="1809750"/>
          <a:ext cx="3062287" cy="1554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12" name="Egyenlet" r:id="rId5" imgW="850680" imgH="431640" progId="Equation.3">
                  <p:embed/>
                </p:oleObj>
              </mc:Choice>
              <mc:Fallback>
                <p:oleObj name="Egyenlet" r:id="rId5" imgW="850680" imgH="43164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63838" y="1809750"/>
                        <a:ext cx="3062287" cy="1554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1076" name="Object 4"/>
          <p:cNvGraphicFramePr>
            <a:graphicFrameLocks noChangeAspect="1"/>
          </p:cNvGraphicFramePr>
          <p:nvPr/>
        </p:nvGraphicFramePr>
        <p:xfrm>
          <a:off x="2976563" y="1722438"/>
          <a:ext cx="2652712" cy="160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13" name="Egyenlet" r:id="rId7" imgW="711000" imgH="431640" progId="Equation.3">
                  <p:embed/>
                </p:oleObj>
              </mc:Choice>
              <mc:Fallback>
                <p:oleObj name="Egyenlet" r:id="rId7" imgW="711000" imgH="43164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6563" y="1722438"/>
                        <a:ext cx="2652712" cy="160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1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1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1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1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1310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31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1310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31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2000"/>
                                        <p:tgtEl>
                                          <p:spTgt spid="1310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2000"/>
                                        <p:tgtEl>
                                          <p:spTgt spid="1310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77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84150"/>
            <a:ext cx="8229600" cy="925513"/>
          </a:xfrm>
          <a:noFill/>
        </p:spPr>
        <p:txBody>
          <a:bodyPr/>
          <a:lstStyle/>
          <a:p>
            <a:pPr eaLnBrk="1" hangingPunct="1"/>
            <a:r>
              <a:rPr lang="hu-HU" sz="3200" b="1" dirty="0" smtClean="0">
                <a:solidFill>
                  <a:schemeClr val="tx1"/>
                </a:solidFill>
              </a:rPr>
              <a:t>A körfolyamat termodinamikai hatásfoka</a:t>
            </a:r>
            <a:endParaRPr lang="hu-HU" sz="3200" i="1" dirty="0" smtClean="0">
              <a:solidFill>
                <a:schemeClr val="tx1"/>
              </a:solidFill>
            </a:endParaRPr>
          </a:p>
        </p:txBody>
      </p:sp>
      <p:sp>
        <p:nvSpPr>
          <p:cNvPr id="132100" name="Text Box 4"/>
          <p:cNvSpPr txBox="1">
            <a:spLocks noChangeArrowheads="1"/>
          </p:cNvSpPr>
          <p:nvPr/>
        </p:nvSpPr>
        <p:spPr bwMode="auto">
          <a:xfrm>
            <a:off x="259080" y="3416300"/>
            <a:ext cx="8641080" cy="201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hu-HU" sz="2800" dirty="0"/>
              <a:t>A hatásfok csak akkor lenne 100%, ha lehetne készíteni olyan körfolyamatot, melyből a hőelvonás 0 </a:t>
            </a:r>
            <a:r>
              <a:rPr lang="hu-HU" sz="2800" i="1" dirty="0"/>
              <a:t>K</a:t>
            </a:r>
            <a:r>
              <a:rPr lang="hu-HU" sz="2800" dirty="0"/>
              <a:t>-en történik.</a:t>
            </a:r>
          </a:p>
          <a:p>
            <a:pPr algn="ctr" eaLnBrk="1" hangingPunct="1">
              <a:spcBef>
                <a:spcPct val="50000"/>
              </a:spcBef>
            </a:pPr>
            <a:r>
              <a:rPr lang="hu-HU" sz="2800" dirty="0"/>
              <a:t>Ilyen körfolyamatot nem lehet elképzelni!  </a:t>
            </a:r>
          </a:p>
        </p:txBody>
      </p:sp>
      <p:graphicFrame>
        <p:nvGraphicFramePr>
          <p:cNvPr id="132102" name="Object 6"/>
          <p:cNvGraphicFramePr>
            <a:graphicFrameLocks noChangeAspect="1"/>
          </p:cNvGraphicFramePr>
          <p:nvPr/>
        </p:nvGraphicFramePr>
        <p:xfrm>
          <a:off x="1620838" y="1220788"/>
          <a:ext cx="2652712" cy="1614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5" name="Egyenlet" r:id="rId3" imgW="711000" imgH="431640" progId="Equation.3">
                  <p:embed/>
                </p:oleObj>
              </mc:Choice>
              <mc:Fallback>
                <p:oleObj name="Egyenlet" r:id="rId3" imgW="711000" imgH="43164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0838" y="1220788"/>
                        <a:ext cx="2652712" cy="1614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2103" name="Object 7"/>
          <p:cNvGraphicFramePr>
            <a:graphicFrameLocks noChangeAspect="1"/>
          </p:cNvGraphicFramePr>
          <p:nvPr/>
        </p:nvGraphicFramePr>
        <p:xfrm>
          <a:off x="4275138" y="1220788"/>
          <a:ext cx="2935287" cy="1620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6" name="Egyenlet" r:id="rId5" imgW="787320" imgH="457200" progId="Equation.3">
                  <p:embed/>
                </p:oleObj>
              </mc:Choice>
              <mc:Fallback>
                <p:oleObj name="Egyenlet" r:id="rId5" imgW="787320" imgH="4572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75138" y="1220788"/>
                        <a:ext cx="2935287" cy="1620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2104" name="Object 8"/>
          <p:cNvGraphicFramePr>
            <a:graphicFrameLocks noChangeAspect="1"/>
          </p:cNvGraphicFramePr>
          <p:nvPr/>
        </p:nvGraphicFramePr>
        <p:xfrm>
          <a:off x="3160713" y="1216025"/>
          <a:ext cx="2460625" cy="1616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7" name="Egyenlet" r:id="rId7" imgW="660240" imgH="457200" progId="Equation.3">
                  <p:embed/>
                </p:oleObj>
              </mc:Choice>
              <mc:Fallback>
                <p:oleObj name="Egyenlet" r:id="rId7" imgW="660240" imgH="4572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60713" y="1216025"/>
                        <a:ext cx="2460625" cy="1616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2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2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2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2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2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500"/>
                                        <p:tgtEl>
                                          <p:spTgt spid="132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2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132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2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32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2000"/>
                                        <p:tgtEl>
                                          <p:spTgt spid="132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2000"/>
                                        <p:tgtEl>
                                          <p:spTgt spid="132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100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84150"/>
            <a:ext cx="8229600" cy="925513"/>
          </a:xfrm>
          <a:noFill/>
        </p:spPr>
        <p:txBody>
          <a:bodyPr/>
          <a:lstStyle/>
          <a:p>
            <a:pPr eaLnBrk="1" hangingPunct="1"/>
            <a:r>
              <a:rPr lang="hu-HU" sz="3200" b="1" dirty="0" smtClean="0">
                <a:solidFill>
                  <a:schemeClr val="tx1"/>
                </a:solidFill>
              </a:rPr>
              <a:t>A körfolyamat termodinamikai hatásfoka</a:t>
            </a:r>
            <a:endParaRPr lang="hu-HU" sz="3200" i="1" dirty="0" smtClean="0">
              <a:solidFill>
                <a:schemeClr val="tx1"/>
              </a:solidFill>
            </a:endParaRPr>
          </a:p>
        </p:txBody>
      </p:sp>
      <p:sp>
        <p:nvSpPr>
          <p:cNvPr id="134147" name="Text Box 3"/>
          <p:cNvSpPr txBox="1">
            <a:spLocks noChangeArrowheads="1"/>
          </p:cNvSpPr>
          <p:nvPr/>
        </p:nvSpPr>
        <p:spPr bwMode="auto">
          <a:xfrm>
            <a:off x="274638" y="2697163"/>
            <a:ext cx="8672512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898525" indent="-441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400" dirty="0"/>
              <a:t>Annál </a:t>
            </a:r>
            <a:r>
              <a:rPr lang="hu-HU" sz="2400" dirty="0" smtClean="0"/>
              <a:t>nagyobb a termikus hatásfok, </a:t>
            </a:r>
            <a:r>
              <a:rPr lang="hu-HU" sz="2400" dirty="0"/>
              <a:t>minél</a:t>
            </a:r>
          </a:p>
          <a:p>
            <a:pPr lvl="1" eaLnBrk="1" hangingPunct="1">
              <a:spcBef>
                <a:spcPct val="50000"/>
              </a:spcBef>
              <a:buFontTx/>
              <a:buChar char="•"/>
            </a:pPr>
            <a:r>
              <a:rPr lang="hu-HU" sz="2400" dirty="0"/>
              <a:t>alacsonyabb a hőelvonás hőmérséklete,</a:t>
            </a:r>
          </a:p>
          <a:p>
            <a:pPr lvl="1" eaLnBrk="1" hangingPunct="1">
              <a:spcBef>
                <a:spcPct val="50000"/>
              </a:spcBef>
              <a:buFontTx/>
              <a:buChar char="•"/>
            </a:pPr>
            <a:r>
              <a:rPr lang="hu-HU" sz="2400" dirty="0"/>
              <a:t>magasabb a </a:t>
            </a:r>
            <a:r>
              <a:rPr lang="hu-HU" sz="2400" dirty="0" err="1"/>
              <a:t>hőbevezetés</a:t>
            </a:r>
            <a:r>
              <a:rPr lang="hu-HU" sz="2400" dirty="0"/>
              <a:t> hőmérséklete</a:t>
            </a:r>
          </a:p>
          <a:p>
            <a:pPr lvl="1" eaLnBrk="1" hangingPunct="1">
              <a:spcBef>
                <a:spcPct val="50000"/>
              </a:spcBef>
              <a:buFontTx/>
              <a:buChar char="•"/>
            </a:pPr>
            <a:r>
              <a:rPr lang="hu-HU" sz="2400" dirty="0"/>
              <a:t>távolabb van egymástól a </a:t>
            </a:r>
            <a:r>
              <a:rPr lang="hu-HU" sz="2400" dirty="0" err="1"/>
              <a:t>hőbevezetés</a:t>
            </a:r>
            <a:r>
              <a:rPr lang="hu-HU" sz="2400" dirty="0"/>
              <a:t> és a hőelvonás átlagos hőmérséklete,</a:t>
            </a:r>
          </a:p>
          <a:p>
            <a:pPr lvl="1" eaLnBrk="1" hangingPunct="1">
              <a:spcBef>
                <a:spcPct val="50000"/>
              </a:spcBef>
              <a:buFontTx/>
              <a:buChar char="•"/>
            </a:pPr>
            <a:r>
              <a:rPr lang="hu-HU" sz="2400" dirty="0"/>
              <a:t>közelebb áll a </a:t>
            </a:r>
            <a:r>
              <a:rPr lang="hu-HU" sz="2400" dirty="0" err="1"/>
              <a:t>hőbevezetés</a:t>
            </a:r>
            <a:r>
              <a:rPr lang="hu-HU" sz="2400" dirty="0"/>
              <a:t> és a hőelvonás folyamata az izotermikushoz.  </a:t>
            </a:r>
          </a:p>
        </p:txBody>
      </p:sp>
      <p:graphicFrame>
        <p:nvGraphicFramePr>
          <p:cNvPr id="134150" name="Object 6"/>
          <p:cNvGraphicFramePr>
            <a:graphicFrameLocks noChangeAspect="1"/>
          </p:cNvGraphicFramePr>
          <p:nvPr/>
        </p:nvGraphicFramePr>
        <p:xfrm>
          <a:off x="3160713" y="984250"/>
          <a:ext cx="2460625" cy="1616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3" name="Egyenlet" r:id="rId3" imgW="660240" imgH="457200" progId="Equation.3">
                  <p:embed/>
                </p:oleObj>
              </mc:Choice>
              <mc:Fallback>
                <p:oleObj name="Egyenlet" r:id="rId3" imgW="660240" imgH="4572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60713" y="984250"/>
                        <a:ext cx="2460625" cy="1616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4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4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4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4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4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4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4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4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4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4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4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147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52487"/>
          </a:xfrm>
        </p:spPr>
        <p:txBody>
          <a:bodyPr/>
          <a:lstStyle/>
          <a:p>
            <a:pPr eaLnBrk="1" hangingPunct="1"/>
            <a:r>
              <a:rPr lang="hu-HU" sz="4000" b="1" smtClean="0">
                <a:solidFill>
                  <a:schemeClr val="tx1"/>
                </a:solidFill>
              </a:rPr>
              <a:t>A termodinamika 2. főtétele</a:t>
            </a:r>
          </a:p>
        </p:txBody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477963"/>
            <a:ext cx="8686800" cy="2957512"/>
          </a:xfrm>
        </p:spPr>
        <p:txBody>
          <a:bodyPr/>
          <a:lstStyle/>
          <a:p>
            <a:pPr eaLnBrk="1" hangingPunct="1"/>
            <a:r>
              <a:rPr lang="hu-HU" sz="2800" dirty="0" smtClean="0"/>
              <a:t>Nem lehet olyan körfolyamatot készíteni, mely hőelvonás nélkül működik.</a:t>
            </a:r>
          </a:p>
          <a:p>
            <a:pPr eaLnBrk="1" hangingPunct="1"/>
            <a:r>
              <a:rPr lang="hu-HU" sz="2800" dirty="0" smtClean="0"/>
              <a:t>A hőenergiát nem lehet maradéktalanul mechanikai munkává alakítani.</a:t>
            </a:r>
          </a:p>
          <a:p>
            <a:pPr eaLnBrk="1" hangingPunct="1"/>
            <a:r>
              <a:rPr lang="hu-HU" sz="2800" dirty="0" smtClean="0"/>
              <a:t>A hő, külső beavatkozás nélkül, csak a melegebb helyről a hidegebb helyre áramlik.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3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3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3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2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3" name="Text Box 5"/>
          <p:cNvSpPr txBox="1">
            <a:spLocks noChangeArrowheads="1"/>
          </p:cNvSpPr>
          <p:nvPr/>
        </p:nvSpPr>
        <p:spPr bwMode="auto">
          <a:xfrm>
            <a:off x="473393" y="1035050"/>
            <a:ext cx="8183562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hu-HU" sz="2800" dirty="0"/>
              <a:t>Két izotermával (</a:t>
            </a:r>
            <a:r>
              <a:rPr lang="hu-HU" sz="2800" dirty="0" err="1"/>
              <a:t>hőbevezetés</a:t>
            </a:r>
            <a:r>
              <a:rPr lang="hu-HU" sz="2800" dirty="0"/>
              <a:t> és hőelvonás) és két </a:t>
            </a:r>
            <a:r>
              <a:rPr lang="hu-HU" sz="2800" dirty="0" err="1"/>
              <a:t>adiabatával</a:t>
            </a:r>
            <a:r>
              <a:rPr lang="hu-HU" sz="2800" dirty="0"/>
              <a:t> megvalósított körfolyamat.</a:t>
            </a:r>
          </a:p>
        </p:txBody>
      </p:sp>
      <p:sp>
        <p:nvSpPr>
          <p:cNvPr id="135170" name="Rectangle 2"/>
          <p:cNvSpPr>
            <a:spLocks noGrp="1" noChangeArrowheads="1"/>
          </p:cNvSpPr>
          <p:nvPr>
            <p:ph type="title"/>
          </p:nvPr>
        </p:nvSpPr>
        <p:spPr>
          <a:xfrm>
            <a:off x="258763" y="104775"/>
            <a:ext cx="8705850" cy="925513"/>
          </a:xfrm>
          <a:noFill/>
        </p:spPr>
        <p:txBody>
          <a:bodyPr/>
          <a:lstStyle/>
          <a:p>
            <a:pPr eaLnBrk="1" hangingPunct="1"/>
            <a:r>
              <a:rPr lang="hu-HU" sz="2800" b="1" smtClean="0">
                <a:solidFill>
                  <a:schemeClr val="tx1"/>
                </a:solidFill>
              </a:rPr>
              <a:t>A Carnot-körfolyamat a </a:t>
            </a:r>
            <a:r>
              <a:rPr lang="hu-HU" sz="2800" b="1" i="1" smtClean="0">
                <a:solidFill>
                  <a:schemeClr val="tx1"/>
                </a:solidFill>
              </a:rPr>
              <a:t>T-s</a:t>
            </a:r>
            <a:r>
              <a:rPr lang="hu-HU" sz="2800" b="1" smtClean="0">
                <a:solidFill>
                  <a:schemeClr val="tx1"/>
                </a:solidFill>
              </a:rPr>
              <a:t> koordinátarendszerben</a:t>
            </a:r>
            <a:endParaRPr lang="hu-HU" sz="2800" i="1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35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35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17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3" name="Text Box 5"/>
          <p:cNvSpPr txBox="1">
            <a:spLocks noChangeArrowheads="1"/>
          </p:cNvSpPr>
          <p:nvPr/>
        </p:nvSpPr>
        <p:spPr bwMode="auto">
          <a:xfrm>
            <a:off x="473393" y="1035050"/>
            <a:ext cx="8183562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hu-HU" sz="2800" dirty="0"/>
              <a:t>Két izotermával (</a:t>
            </a:r>
            <a:r>
              <a:rPr lang="hu-HU" sz="2800" dirty="0" err="1"/>
              <a:t>hőbevezetés</a:t>
            </a:r>
            <a:r>
              <a:rPr lang="hu-HU" sz="2800" dirty="0"/>
              <a:t> és hőelvonás) és két </a:t>
            </a:r>
            <a:r>
              <a:rPr lang="hu-HU" sz="2800" dirty="0" err="1"/>
              <a:t>adiabatával</a:t>
            </a:r>
            <a:r>
              <a:rPr lang="hu-HU" sz="2800" dirty="0"/>
              <a:t> megvalósított körfolyamat.</a:t>
            </a:r>
          </a:p>
        </p:txBody>
      </p:sp>
      <p:sp>
        <p:nvSpPr>
          <p:cNvPr id="135170" name="Rectangle 2"/>
          <p:cNvSpPr>
            <a:spLocks noGrp="1" noChangeArrowheads="1"/>
          </p:cNvSpPr>
          <p:nvPr>
            <p:ph type="title"/>
          </p:nvPr>
        </p:nvSpPr>
        <p:spPr>
          <a:xfrm>
            <a:off x="258763" y="104775"/>
            <a:ext cx="8705850" cy="925513"/>
          </a:xfrm>
          <a:noFill/>
        </p:spPr>
        <p:txBody>
          <a:bodyPr/>
          <a:lstStyle/>
          <a:p>
            <a:pPr eaLnBrk="1" hangingPunct="1"/>
            <a:r>
              <a:rPr lang="hu-HU" sz="2800" b="1" smtClean="0">
                <a:solidFill>
                  <a:schemeClr val="tx1"/>
                </a:solidFill>
              </a:rPr>
              <a:t>A Carnot-körfolyamat a </a:t>
            </a:r>
            <a:r>
              <a:rPr lang="hu-HU" sz="2800" b="1" i="1" smtClean="0">
                <a:solidFill>
                  <a:schemeClr val="tx1"/>
                </a:solidFill>
              </a:rPr>
              <a:t>T-s</a:t>
            </a:r>
            <a:r>
              <a:rPr lang="hu-HU" sz="2800" b="1" smtClean="0">
                <a:solidFill>
                  <a:schemeClr val="tx1"/>
                </a:solidFill>
              </a:rPr>
              <a:t> koordinátarendszerben</a:t>
            </a:r>
            <a:endParaRPr lang="hu-HU" sz="2800" i="1" smtClean="0">
              <a:solidFill>
                <a:schemeClr val="tx1"/>
              </a:solidFill>
            </a:endParaRPr>
          </a:p>
        </p:txBody>
      </p:sp>
      <p:sp>
        <p:nvSpPr>
          <p:cNvPr id="135174" name="Text Box 6"/>
          <p:cNvSpPr txBox="1">
            <a:spLocks noChangeArrowheads="1"/>
          </p:cNvSpPr>
          <p:nvPr/>
        </p:nvSpPr>
        <p:spPr bwMode="auto">
          <a:xfrm>
            <a:off x="881063" y="841375"/>
            <a:ext cx="48736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800" b="1" i="1"/>
              <a:t>T</a:t>
            </a:r>
          </a:p>
        </p:txBody>
      </p:sp>
      <p:sp>
        <p:nvSpPr>
          <p:cNvPr id="135175" name="Line 7"/>
          <p:cNvSpPr>
            <a:spLocks noChangeShapeType="1"/>
          </p:cNvSpPr>
          <p:nvPr/>
        </p:nvSpPr>
        <p:spPr bwMode="auto">
          <a:xfrm flipV="1">
            <a:off x="1089025" y="1377950"/>
            <a:ext cx="0" cy="4630738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35176" name="Line 8"/>
          <p:cNvSpPr>
            <a:spLocks noChangeShapeType="1"/>
          </p:cNvSpPr>
          <p:nvPr/>
        </p:nvSpPr>
        <p:spPr bwMode="auto">
          <a:xfrm>
            <a:off x="1089025" y="6008688"/>
            <a:ext cx="6821488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35177" name="Text Box 9"/>
          <p:cNvSpPr txBox="1">
            <a:spLocks noChangeArrowheads="1"/>
          </p:cNvSpPr>
          <p:nvPr/>
        </p:nvSpPr>
        <p:spPr bwMode="auto">
          <a:xfrm>
            <a:off x="7907338" y="5684838"/>
            <a:ext cx="48736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800" b="1" i="1"/>
              <a:t>s</a:t>
            </a:r>
          </a:p>
        </p:txBody>
      </p:sp>
      <p:sp>
        <p:nvSpPr>
          <p:cNvPr id="135178" name="Line 10"/>
          <p:cNvSpPr>
            <a:spLocks noChangeShapeType="1"/>
          </p:cNvSpPr>
          <p:nvPr/>
        </p:nvSpPr>
        <p:spPr bwMode="auto">
          <a:xfrm>
            <a:off x="944563" y="2316163"/>
            <a:ext cx="48164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35179" name="Line 11"/>
          <p:cNvSpPr>
            <a:spLocks noChangeShapeType="1"/>
          </p:cNvSpPr>
          <p:nvPr/>
        </p:nvSpPr>
        <p:spPr bwMode="auto">
          <a:xfrm>
            <a:off x="930275" y="4191000"/>
            <a:ext cx="48164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35180" name="Line 12"/>
          <p:cNvSpPr>
            <a:spLocks noChangeShapeType="1"/>
          </p:cNvSpPr>
          <p:nvPr/>
        </p:nvSpPr>
        <p:spPr bwMode="auto">
          <a:xfrm rot="-5400000">
            <a:off x="931069" y="4128294"/>
            <a:ext cx="40846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35181" name="Line 13"/>
          <p:cNvSpPr>
            <a:spLocks noChangeShapeType="1"/>
          </p:cNvSpPr>
          <p:nvPr/>
        </p:nvSpPr>
        <p:spPr bwMode="auto">
          <a:xfrm rot="-5400000">
            <a:off x="3107531" y="4098132"/>
            <a:ext cx="40846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35186" name="Text Box 18"/>
          <p:cNvSpPr txBox="1">
            <a:spLocks noChangeArrowheads="1"/>
          </p:cNvSpPr>
          <p:nvPr/>
        </p:nvSpPr>
        <p:spPr bwMode="auto">
          <a:xfrm>
            <a:off x="2492375" y="4192588"/>
            <a:ext cx="48736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800" b="1" i="1"/>
              <a:t>1</a:t>
            </a:r>
          </a:p>
        </p:txBody>
      </p:sp>
      <p:sp>
        <p:nvSpPr>
          <p:cNvPr id="135187" name="Text Box 19"/>
          <p:cNvSpPr txBox="1">
            <a:spLocks noChangeArrowheads="1"/>
          </p:cNvSpPr>
          <p:nvPr/>
        </p:nvSpPr>
        <p:spPr bwMode="auto">
          <a:xfrm>
            <a:off x="2489200" y="1800225"/>
            <a:ext cx="48736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800" b="1" i="1"/>
              <a:t>2</a:t>
            </a:r>
          </a:p>
        </p:txBody>
      </p:sp>
      <p:sp>
        <p:nvSpPr>
          <p:cNvPr id="135188" name="Text Box 20"/>
          <p:cNvSpPr txBox="1">
            <a:spLocks noChangeArrowheads="1"/>
          </p:cNvSpPr>
          <p:nvPr/>
        </p:nvSpPr>
        <p:spPr bwMode="auto">
          <a:xfrm>
            <a:off x="5184775" y="1797050"/>
            <a:ext cx="48736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800" b="1" i="1"/>
              <a:t>3</a:t>
            </a:r>
          </a:p>
        </p:txBody>
      </p:sp>
      <p:sp>
        <p:nvSpPr>
          <p:cNvPr id="135189" name="Text Box 21"/>
          <p:cNvSpPr txBox="1">
            <a:spLocks noChangeArrowheads="1"/>
          </p:cNvSpPr>
          <p:nvPr/>
        </p:nvSpPr>
        <p:spPr bwMode="auto">
          <a:xfrm>
            <a:off x="5167313" y="4138613"/>
            <a:ext cx="48736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800" b="1" i="1"/>
              <a:t>4</a:t>
            </a:r>
          </a:p>
        </p:txBody>
      </p:sp>
      <p:sp>
        <p:nvSpPr>
          <p:cNvPr id="135190" name="Line 22"/>
          <p:cNvSpPr>
            <a:spLocks noChangeShapeType="1"/>
          </p:cNvSpPr>
          <p:nvPr/>
        </p:nvSpPr>
        <p:spPr bwMode="auto">
          <a:xfrm flipV="1">
            <a:off x="2971800" y="2438400"/>
            <a:ext cx="0" cy="1628775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35191" name="Line 23"/>
          <p:cNvSpPr>
            <a:spLocks noChangeShapeType="1"/>
          </p:cNvSpPr>
          <p:nvPr/>
        </p:nvSpPr>
        <p:spPr bwMode="auto">
          <a:xfrm flipV="1">
            <a:off x="5149850" y="2444750"/>
            <a:ext cx="0" cy="1628775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35192" name="Line 24"/>
          <p:cNvSpPr>
            <a:spLocks noChangeShapeType="1"/>
          </p:cNvSpPr>
          <p:nvPr/>
        </p:nvSpPr>
        <p:spPr bwMode="auto">
          <a:xfrm rot="5400000" flipV="1">
            <a:off x="4061619" y="1356519"/>
            <a:ext cx="0" cy="1919288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35193" name="Line 25"/>
          <p:cNvSpPr>
            <a:spLocks noChangeShapeType="1"/>
          </p:cNvSpPr>
          <p:nvPr/>
        </p:nvSpPr>
        <p:spPr bwMode="auto">
          <a:xfrm rot="5400000" flipV="1">
            <a:off x="4063207" y="3229769"/>
            <a:ext cx="0" cy="1919287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35182" name="Oval 14"/>
          <p:cNvSpPr>
            <a:spLocks noChangeArrowheads="1"/>
          </p:cNvSpPr>
          <p:nvPr/>
        </p:nvSpPr>
        <p:spPr bwMode="auto">
          <a:xfrm>
            <a:off x="2844800" y="4064000"/>
            <a:ext cx="252413" cy="252413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35183" name="Oval 15"/>
          <p:cNvSpPr>
            <a:spLocks noChangeArrowheads="1"/>
          </p:cNvSpPr>
          <p:nvPr/>
        </p:nvSpPr>
        <p:spPr bwMode="auto">
          <a:xfrm>
            <a:off x="2844800" y="2182813"/>
            <a:ext cx="252413" cy="252412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35184" name="Oval 16"/>
          <p:cNvSpPr>
            <a:spLocks noChangeArrowheads="1"/>
          </p:cNvSpPr>
          <p:nvPr/>
        </p:nvSpPr>
        <p:spPr bwMode="auto">
          <a:xfrm>
            <a:off x="5022850" y="2189163"/>
            <a:ext cx="252413" cy="252412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35185" name="Oval 17"/>
          <p:cNvSpPr>
            <a:spLocks noChangeArrowheads="1"/>
          </p:cNvSpPr>
          <p:nvPr/>
        </p:nvSpPr>
        <p:spPr bwMode="auto">
          <a:xfrm>
            <a:off x="5021263" y="4060825"/>
            <a:ext cx="252412" cy="252413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35194" name="Text Box 26"/>
          <p:cNvSpPr txBox="1">
            <a:spLocks noChangeArrowheads="1"/>
          </p:cNvSpPr>
          <p:nvPr/>
        </p:nvSpPr>
        <p:spPr bwMode="auto">
          <a:xfrm>
            <a:off x="6065838" y="2338388"/>
            <a:ext cx="2894012" cy="210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400"/>
              <a:t>1-2 kompresszió</a:t>
            </a:r>
          </a:p>
          <a:p>
            <a:pPr eaLnBrk="1" hangingPunct="1">
              <a:spcBef>
                <a:spcPct val="50000"/>
              </a:spcBef>
            </a:pPr>
            <a:r>
              <a:rPr lang="hu-HU" sz="2400"/>
              <a:t>2-3 hőbevezetés</a:t>
            </a:r>
          </a:p>
          <a:p>
            <a:pPr eaLnBrk="1" hangingPunct="1">
              <a:spcBef>
                <a:spcPct val="50000"/>
              </a:spcBef>
            </a:pPr>
            <a:r>
              <a:rPr lang="hu-HU" sz="2400"/>
              <a:t>3-4 expanzió</a:t>
            </a:r>
          </a:p>
          <a:p>
            <a:pPr eaLnBrk="1" hangingPunct="1">
              <a:spcBef>
                <a:spcPct val="50000"/>
              </a:spcBef>
            </a:pPr>
            <a:r>
              <a:rPr lang="hu-HU" sz="2400"/>
              <a:t>4-1 hőelvonás</a:t>
            </a:r>
          </a:p>
        </p:txBody>
      </p:sp>
      <p:sp>
        <p:nvSpPr>
          <p:cNvPr id="135195" name="Text Box 27"/>
          <p:cNvSpPr txBox="1">
            <a:spLocks noChangeArrowheads="1"/>
          </p:cNvSpPr>
          <p:nvPr/>
        </p:nvSpPr>
        <p:spPr bwMode="auto">
          <a:xfrm>
            <a:off x="83820" y="4789488"/>
            <a:ext cx="8953500" cy="1538287"/>
          </a:xfrm>
          <a:prstGeom prst="rect">
            <a:avLst/>
          </a:prstGeom>
          <a:solidFill>
            <a:schemeClr val="accent5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ts val="600"/>
              </a:spcBef>
              <a:defRPr/>
            </a:pPr>
            <a:r>
              <a:rPr lang="hu-HU" sz="2800" dirty="0"/>
              <a:t>Adott hőmérséklethatárok között a</a:t>
            </a:r>
          </a:p>
          <a:p>
            <a:pPr algn="ctr">
              <a:spcBef>
                <a:spcPts val="600"/>
              </a:spcBef>
              <a:defRPr/>
            </a:pPr>
            <a:r>
              <a:rPr lang="hu-HU" sz="2800" b="1" i="1" dirty="0" err="1"/>
              <a:t>Carnot-körfolyamat</a:t>
            </a:r>
            <a:endParaRPr lang="hu-HU" sz="2800" b="1" i="1" dirty="0"/>
          </a:p>
          <a:p>
            <a:pPr algn="ctr">
              <a:spcBef>
                <a:spcPts val="600"/>
              </a:spcBef>
              <a:defRPr/>
            </a:pPr>
            <a:r>
              <a:rPr lang="hu-HU" sz="2800" dirty="0"/>
              <a:t>biztosítja a legjobb </a:t>
            </a:r>
            <a:r>
              <a:rPr lang="hu-HU" sz="2800" dirty="0" smtClean="0"/>
              <a:t>termodinamikai hatásfokot</a:t>
            </a:r>
            <a:r>
              <a:rPr lang="hu-HU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09080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135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135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5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35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35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35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5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5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5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5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5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5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5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5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5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5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5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5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5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5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5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5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135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35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9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5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5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51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351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135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135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7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135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35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35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351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351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135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500"/>
                                        <p:tgtEl>
                                          <p:spTgt spid="135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135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35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35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351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351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6" dur="500"/>
                                        <p:tgtEl>
                                          <p:spTgt spid="135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9" dur="500"/>
                                        <p:tgtEl>
                                          <p:spTgt spid="135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3" dur="500"/>
                                        <p:tgtEl>
                                          <p:spTgt spid="135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 nodeType="clickPar">
                      <p:stCondLst>
                        <p:cond delay="indefinite"/>
                      </p:stCondLst>
                      <p:childTnLst>
                        <p:par>
                          <p:cTn id="1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6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35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35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351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351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5" dur="500"/>
                                        <p:tgtEl>
                                          <p:spTgt spid="1351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 nodeType="clickPar">
                      <p:stCondLst>
                        <p:cond delay="indefinite"/>
                      </p:stCondLst>
                      <p:childTnLst>
                        <p:par>
                          <p:cTn id="1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8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0" dur="2000"/>
                                        <p:tgtEl>
                                          <p:spTgt spid="135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173" grpId="0"/>
      <p:bldP spid="135174" grpId="0"/>
      <p:bldP spid="135175" grpId="0" animBg="1"/>
      <p:bldP spid="135176" grpId="0" animBg="1"/>
      <p:bldP spid="135177" grpId="0"/>
      <p:bldP spid="135178" grpId="0" animBg="1"/>
      <p:bldP spid="135179" grpId="0" animBg="1"/>
      <p:bldP spid="135180" grpId="0" animBg="1"/>
      <p:bldP spid="135181" grpId="0" animBg="1"/>
      <p:bldP spid="135186" grpId="0"/>
      <p:bldP spid="135187" grpId="0"/>
      <p:bldP spid="135188" grpId="0"/>
      <p:bldP spid="135189" grpId="0"/>
      <p:bldP spid="135190" grpId="0" animBg="1"/>
      <p:bldP spid="135191" grpId="0" animBg="1"/>
      <p:bldP spid="135192" grpId="0" animBg="1"/>
      <p:bldP spid="135193" grpId="0" animBg="1"/>
      <p:bldP spid="135182" grpId="0" animBg="1"/>
      <p:bldP spid="135183" grpId="0" animBg="1"/>
      <p:bldP spid="135184" grpId="0" animBg="1"/>
      <p:bldP spid="135185" grpId="0" animBg="1"/>
      <p:bldP spid="135194" grpId="0" build="p"/>
      <p:bldP spid="13519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4" name="Text Box 4"/>
          <p:cNvSpPr txBox="1">
            <a:spLocks noChangeArrowheads="1"/>
          </p:cNvSpPr>
          <p:nvPr/>
        </p:nvSpPr>
        <p:spPr bwMode="auto">
          <a:xfrm>
            <a:off x="881063" y="841375"/>
            <a:ext cx="48736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800" b="1" i="1"/>
              <a:t>p</a:t>
            </a:r>
          </a:p>
        </p:txBody>
      </p:sp>
      <p:sp>
        <p:nvSpPr>
          <p:cNvPr id="138245" name="Line 5"/>
          <p:cNvSpPr>
            <a:spLocks noChangeShapeType="1"/>
          </p:cNvSpPr>
          <p:nvPr/>
        </p:nvSpPr>
        <p:spPr bwMode="auto">
          <a:xfrm flipV="1">
            <a:off x="1089025" y="1377950"/>
            <a:ext cx="0" cy="4630738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38246" name="Line 6"/>
          <p:cNvSpPr>
            <a:spLocks noChangeShapeType="1"/>
          </p:cNvSpPr>
          <p:nvPr/>
        </p:nvSpPr>
        <p:spPr bwMode="auto">
          <a:xfrm>
            <a:off x="1089025" y="6008688"/>
            <a:ext cx="6821488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38247" name="Text Box 7"/>
          <p:cNvSpPr txBox="1">
            <a:spLocks noChangeArrowheads="1"/>
          </p:cNvSpPr>
          <p:nvPr/>
        </p:nvSpPr>
        <p:spPr bwMode="auto">
          <a:xfrm>
            <a:off x="7907338" y="5684838"/>
            <a:ext cx="48736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800" b="1" i="1"/>
              <a:t>v</a:t>
            </a:r>
          </a:p>
        </p:txBody>
      </p:sp>
      <p:sp>
        <p:nvSpPr>
          <p:cNvPr id="138252" name="Text Box 12"/>
          <p:cNvSpPr txBox="1">
            <a:spLocks noChangeArrowheads="1"/>
          </p:cNvSpPr>
          <p:nvPr/>
        </p:nvSpPr>
        <p:spPr bwMode="auto">
          <a:xfrm>
            <a:off x="2730500" y="4408488"/>
            <a:ext cx="48736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800" b="1" i="1"/>
              <a:t>1</a:t>
            </a:r>
          </a:p>
        </p:txBody>
      </p:sp>
      <p:sp>
        <p:nvSpPr>
          <p:cNvPr id="138253" name="Text Box 13"/>
          <p:cNvSpPr txBox="1">
            <a:spLocks noChangeArrowheads="1"/>
          </p:cNvSpPr>
          <p:nvPr/>
        </p:nvSpPr>
        <p:spPr bwMode="auto">
          <a:xfrm>
            <a:off x="2517775" y="2082800"/>
            <a:ext cx="48736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800" b="1" i="1"/>
              <a:t>2</a:t>
            </a:r>
          </a:p>
        </p:txBody>
      </p:sp>
      <p:sp>
        <p:nvSpPr>
          <p:cNvPr id="138254" name="Text Box 14"/>
          <p:cNvSpPr txBox="1">
            <a:spLocks noChangeArrowheads="1"/>
          </p:cNvSpPr>
          <p:nvPr/>
        </p:nvSpPr>
        <p:spPr bwMode="auto">
          <a:xfrm>
            <a:off x="3965575" y="2679700"/>
            <a:ext cx="48736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800" b="1" i="1"/>
              <a:t>3</a:t>
            </a:r>
          </a:p>
        </p:txBody>
      </p:sp>
      <p:sp>
        <p:nvSpPr>
          <p:cNvPr id="138255" name="Text Box 15"/>
          <p:cNvSpPr txBox="1">
            <a:spLocks noChangeArrowheads="1"/>
          </p:cNvSpPr>
          <p:nvPr/>
        </p:nvSpPr>
        <p:spPr bwMode="auto">
          <a:xfrm>
            <a:off x="4519613" y="4125913"/>
            <a:ext cx="48736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800" b="1" i="1"/>
              <a:t>4</a:t>
            </a:r>
          </a:p>
        </p:txBody>
      </p:sp>
      <p:sp>
        <p:nvSpPr>
          <p:cNvPr id="138264" name="Text Box 24"/>
          <p:cNvSpPr txBox="1">
            <a:spLocks noChangeArrowheads="1"/>
          </p:cNvSpPr>
          <p:nvPr/>
        </p:nvSpPr>
        <p:spPr bwMode="auto">
          <a:xfrm>
            <a:off x="6065838" y="2338388"/>
            <a:ext cx="2894012" cy="210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400"/>
              <a:t>1-2 kompresszió</a:t>
            </a:r>
          </a:p>
          <a:p>
            <a:pPr eaLnBrk="1" hangingPunct="1">
              <a:spcBef>
                <a:spcPct val="50000"/>
              </a:spcBef>
            </a:pPr>
            <a:r>
              <a:rPr lang="hu-HU" sz="2400"/>
              <a:t>2-3 hőbevezetés</a:t>
            </a:r>
          </a:p>
          <a:p>
            <a:pPr eaLnBrk="1" hangingPunct="1">
              <a:spcBef>
                <a:spcPct val="50000"/>
              </a:spcBef>
            </a:pPr>
            <a:r>
              <a:rPr lang="hu-HU" sz="2400"/>
              <a:t>3-4 expanzió</a:t>
            </a:r>
          </a:p>
          <a:p>
            <a:pPr eaLnBrk="1" hangingPunct="1">
              <a:spcBef>
                <a:spcPct val="50000"/>
              </a:spcBef>
            </a:pPr>
            <a:r>
              <a:rPr lang="hu-HU" sz="2400"/>
              <a:t>4-1 hőelvonás</a:t>
            </a:r>
          </a:p>
        </p:txBody>
      </p:sp>
      <p:sp>
        <p:nvSpPr>
          <p:cNvPr id="138267" name="Rectangle 27"/>
          <p:cNvSpPr>
            <a:spLocks noGrp="1" noChangeArrowheads="1"/>
          </p:cNvSpPr>
          <p:nvPr>
            <p:ph type="title"/>
          </p:nvPr>
        </p:nvSpPr>
        <p:spPr>
          <a:xfrm>
            <a:off x="258763" y="104775"/>
            <a:ext cx="8705850" cy="925513"/>
          </a:xfrm>
          <a:noFill/>
        </p:spPr>
        <p:txBody>
          <a:bodyPr/>
          <a:lstStyle/>
          <a:p>
            <a:pPr eaLnBrk="1" hangingPunct="1"/>
            <a:r>
              <a:rPr lang="hu-HU" sz="2800" b="1" dirty="0" smtClean="0">
                <a:solidFill>
                  <a:schemeClr val="tx1"/>
                </a:solidFill>
              </a:rPr>
              <a:t>A </a:t>
            </a:r>
            <a:r>
              <a:rPr lang="hu-HU" sz="2800" b="1" dirty="0" err="1" smtClean="0">
                <a:solidFill>
                  <a:schemeClr val="tx1"/>
                </a:solidFill>
              </a:rPr>
              <a:t>Carnot-körfolyamat</a:t>
            </a:r>
            <a:r>
              <a:rPr lang="hu-HU" sz="2800" b="1" dirty="0" smtClean="0">
                <a:solidFill>
                  <a:schemeClr val="tx1"/>
                </a:solidFill>
              </a:rPr>
              <a:t> </a:t>
            </a:r>
            <a:r>
              <a:rPr lang="hu-HU" sz="2800" b="1" dirty="0" err="1" smtClean="0">
                <a:solidFill>
                  <a:schemeClr val="tx1"/>
                </a:solidFill>
              </a:rPr>
              <a:t>a</a:t>
            </a:r>
            <a:r>
              <a:rPr lang="hu-HU" sz="2800" b="1" dirty="0" smtClean="0">
                <a:solidFill>
                  <a:schemeClr val="tx1"/>
                </a:solidFill>
              </a:rPr>
              <a:t> </a:t>
            </a:r>
            <a:r>
              <a:rPr lang="hu-HU" sz="2800" b="1" i="1" dirty="0" err="1" smtClean="0">
                <a:solidFill>
                  <a:schemeClr val="tx1"/>
                </a:solidFill>
              </a:rPr>
              <a:t>p-v</a:t>
            </a:r>
            <a:r>
              <a:rPr lang="hu-HU" sz="2800" b="1" dirty="0" smtClean="0">
                <a:solidFill>
                  <a:schemeClr val="tx1"/>
                </a:solidFill>
              </a:rPr>
              <a:t> koordinátarendszerben</a:t>
            </a:r>
          </a:p>
        </p:txBody>
      </p:sp>
      <p:sp>
        <p:nvSpPr>
          <p:cNvPr id="138276" name="Freeform 36"/>
          <p:cNvSpPr>
            <a:spLocks/>
          </p:cNvSpPr>
          <p:nvPr/>
        </p:nvSpPr>
        <p:spPr bwMode="auto">
          <a:xfrm>
            <a:off x="1636713" y="3624263"/>
            <a:ext cx="3630612" cy="1074737"/>
          </a:xfrm>
          <a:custGeom>
            <a:avLst/>
            <a:gdLst>
              <a:gd name="T0" fmla="*/ 0 w 2287"/>
              <a:gd name="T1" fmla="*/ 0 h 677"/>
              <a:gd name="T2" fmla="*/ 2147483647 w 2287"/>
              <a:gd name="T3" fmla="*/ 2147483647 h 677"/>
              <a:gd name="T4" fmla="*/ 2147483647 w 2287"/>
              <a:gd name="T5" fmla="*/ 2147483647 h 677"/>
              <a:gd name="T6" fmla="*/ 0 60000 65536"/>
              <a:gd name="T7" fmla="*/ 0 60000 65536"/>
              <a:gd name="T8" fmla="*/ 0 60000 65536"/>
              <a:gd name="T9" fmla="*/ 0 w 2287"/>
              <a:gd name="T10" fmla="*/ 0 h 677"/>
              <a:gd name="T11" fmla="*/ 2287 w 2287"/>
              <a:gd name="T12" fmla="*/ 677 h 67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287" h="677">
                <a:moveTo>
                  <a:pt x="0" y="0"/>
                </a:moveTo>
                <a:cubicBezTo>
                  <a:pt x="150" y="78"/>
                  <a:pt x="521" y="355"/>
                  <a:pt x="902" y="468"/>
                </a:cubicBezTo>
                <a:cubicBezTo>
                  <a:pt x="1283" y="581"/>
                  <a:pt x="1999" y="634"/>
                  <a:pt x="2287" y="677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38277" name="Freeform 37"/>
          <p:cNvSpPr>
            <a:spLocks/>
          </p:cNvSpPr>
          <p:nvPr/>
        </p:nvSpPr>
        <p:spPr bwMode="auto">
          <a:xfrm>
            <a:off x="2098675" y="2320925"/>
            <a:ext cx="3630613" cy="1074738"/>
          </a:xfrm>
          <a:custGeom>
            <a:avLst/>
            <a:gdLst>
              <a:gd name="T0" fmla="*/ 0 w 2287"/>
              <a:gd name="T1" fmla="*/ 0 h 677"/>
              <a:gd name="T2" fmla="*/ 2147483647 w 2287"/>
              <a:gd name="T3" fmla="*/ 2147483647 h 677"/>
              <a:gd name="T4" fmla="*/ 2147483647 w 2287"/>
              <a:gd name="T5" fmla="*/ 2147483647 h 677"/>
              <a:gd name="T6" fmla="*/ 0 60000 65536"/>
              <a:gd name="T7" fmla="*/ 0 60000 65536"/>
              <a:gd name="T8" fmla="*/ 0 60000 65536"/>
              <a:gd name="T9" fmla="*/ 0 w 2287"/>
              <a:gd name="T10" fmla="*/ 0 h 677"/>
              <a:gd name="T11" fmla="*/ 2287 w 2287"/>
              <a:gd name="T12" fmla="*/ 677 h 67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287" h="677">
                <a:moveTo>
                  <a:pt x="0" y="0"/>
                </a:moveTo>
                <a:cubicBezTo>
                  <a:pt x="149" y="77"/>
                  <a:pt x="513" y="350"/>
                  <a:pt x="894" y="463"/>
                </a:cubicBezTo>
                <a:cubicBezTo>
                  <a:pt x="1275" y="576"/>
                  <a:pt x="1997" y="633"/>
                  <a:pt x="2287" y="677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38278" name="Freeform 38"/>
          <p:cNvSpPr>
            <a:spLocks/>
          </p:cNvSpPr>
          <p:nvPr/>
        </p:nvSpPr>
        <p:spPr bwMode="auto">
          <a:xfrm>
            <a:off x="2259013" y="1663700"/>
            <a:ext cx="1603375" cy="3736975"/>
          </a:xfrm>
          <a:custGeom>
            <a:avLst/>
            <a:gdLst>
              <a:gd name="T0" fmla="*/ 0 w 1010"/>
              <a:gd name="T1" fmla="*/ 0 h 2354"/>
              <a:gd name="T2" fmla="*/ 2147483647 w 1010"/>
              <a:gd name="T3" fmla="*/ 2147483647 h 2354"/>
              <a:gd name="T4" fmla="*/ 2147483647 w 1010"/>
              <a:gd name="T5" fmla="*/ 2147483647 h 2354"/>
              <a:gd name="T6" fmla="*/ 2147483647 w 1010"/>
              <a:gd name="T7" fmla="*/ 2147483647 h 2354"/>
              <a:gd name="T8" fmla="*/ 0 60000 65536"/>
              <a:gd name="T9" fmla="*/ 0 60000 65536"/>
              <a:gd name="T10" fmla="*/ 0 60000 65536"/>
              <a:gd name="T11" fmla="*/ 0 60000 65536"/>
              <a:gd name="T12" fmla="*/ 0 w 1010"/>
              <a:gd name="T13" fmla="*/ 0 h 2354"/>
              <a:gd name="T14" fmla="*/ 1010 w 1010"/>
              <a:gd name="T15" fmla="*/ 2354 h 235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10" h="2354">
                <a:moveTo>
                  <a:pt x="0" y="0"/>
                </a:moveTo>
                <a:cubicBezTo>
                  <a:pt x="58" y="360"/>
                  <a:pt x="137" y="746"/>
                  <a:pt x="234" y="1052"/>
                </a:cubicBezTo>
                <a:cubicBezTo>
                  <a:pt x="331" y="1358"/>
                  <a:pt x="456" y="1620"/>
                  <a:pt x="585" y="1837"/>
                </a:cubicBezTo>
                <a:cubicBezTo>
                  <a:pt x="714" y="2054"/>
                  <a:pt x="922" y="2246"/>
                  <a:pt x="1010" y="235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38279" name="Freeform 39"/>
          <p:cNvSpPr>
            <a:spLocks/>
          </p:cNvSpPr>
          <p:nvPr/>
        </p:nvSpPr>
        <p:spPr bwMode="auto">
          <a:xfrm>
            <a:off x="3584575" y="1668463"/>
            <a:ext cx="1603375" cy="3736975"/>
          </a:xfrm>
          <a:custGeom>
            <a:avLst/>
            <a:gdLst>
              <a:gd name="T0" fmla="*/ 0 w 1010"/>
              <a:gd name="T1" fmla="*/ 0 h 2354"/>
              <a:gd name="T2" fmla="*/ 2147483647 w 1010"/>
              <a:gd name="T3" fmla="*/ 2147483647 h 2354"/>
              <a:gd name="T4" fmla="*/ 2147483647 w 1010"/>
              <a:gd name="T5" fmla="*/ 2147483647 h 2354"/>
              <a:gd name="T6" fmla="*/ 2147483647 w 1010"/>
              <a:gd name="T7" fmla="*/ 2147483647 h 2354"/>
              <a:gd name="T8" fmla="*/ 0 60000 65536"/>
              <a:gd name="T9" fmla="*/ 0 60000 65536"/>
              <a:gd name="T10" fmla="*/ 0 60000 65536"/>
              <a:gd name="T11" fmla="*/ 0 60000 65536"/>
              <a:gd name="T12" fmla="*/ 0 w 1010"/>
              <a:gd name="T13" fmla="*/ 0 h 2354"/>
              <a:gd name="T14" fmla="*/ 1010 w 1010"/>
              <a:gd name="T15" fmla="*/ 2354 h 235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10" h="2354">
                <a:moveTo>
                  <a:pt x="0" y="0"/>
                </a:moveTo>
                <a:cubicBezTo>
                  <a:pt x="58" y="360"/>
                  <a:pt x="137" y="746"/>
                  <a:pt x="234" y="1052"/>
                </a:cubicBezTo>
                <a:cubicBezTo>
                  <a:pt x="331" y="1358"/>
                  <a:pt x="456" y="1620"/>
                  <a:pt x="585" y="1837"/>
                </a:cubicBezTo>
                <a:cubicBezTo>
                  <a:pt x="714" y="2054"/>
                  <a:pt x="922" y="2246"/>
                  <a:pt x="1010" y="235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38259" name="Freeform 19"/>
          <p:cNvSpPr>
            <a:spLocks/>
          </p:cNvSpPr>
          <p:nvPr/>
        </p:nvSpPr>
        <p:spPr bwMode="auto">
          <a:xfrm>
            <a:off x="3200400" y="4406900"/>
            <a:ext cx="1193800" cy="187325"/>
          </a:xfrm>
          <a:custGeom>
            <a:avLst/>
            <a:gdLst>
              <a:gd name="T0" fmla="*/ 0 w 752"/>
              <a:gd name="T1" fmla="*/ 0 h 118"/>
              <a:gd name="T2" fmla="*/ 2147483647 w 752"/>
              <a:gd name="T3" fmla="*/ 2147483647 h 118"/>
              <a:gd name="T4" fmla="*/ 2147483647 w 752"/>
              <a:gd name="T5" fmla="*/ 2147483647 h 118"/>
              <a:gd name="T6" fmla="*/ 0 60000 65536"/>
              <a:gd name="T7" fmla="*/ 0 60000 65536"/>
              <a:gd name="T8" fmla="*/ 0 60000 65536"/>
              <a:gd name="T9" fmla="*/ 0 w 752"/>
              <a:gd name="T10" fmla="*/ 0 h 118"/>
              <a:gd name="T11" fmla="*/ 752 w 752"/>
              <a:gd name="T12" fmla="*/ 118 h 11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52" h="118">
                <a:moveTo>
                  <a:pt x="0" y="0"/>
                </a:moveTo>
                <a:lnTo>
                  <a:pt x="324" y="62"/>
                </a:lnTo>
                <a:lnTo>
                  <a:pt x="752" y="118"/>
                </a:lnTo>
              </a:path>
            </a:pathLst>
          </a:custGeom>
          <a:noFill/>
          <a:ln w="57150">
            <a:solidFill>
              <a:srgbClr val="FF33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38257" name="Freeform 17"/>
          <p:cNvSpPr>
            <a:spLocks/>
          </p:cNvSpPr>
          <p:nvPr/>
        </p:nvSpPr>
        <p:spPr bwMode="auto">
          <a:xfrm>
            <a:off x="3930650" y="3276600"/>
            <a:ext cx="527050" cy="1216025"/>
          </a:xfrm>
          <a:custGeom>
            <a:avLst/>
            <a:gdLst>
              <a:gd name="T0" fmla="*/ 2147483647 w 332"/>
              <a:gd name="T1" fmla="*/ 2147483647 h 766"/>
              <a:gd name="T2" fmla="*/ 2147483647 w 332"/>
              <a:gd name="T3" fmla="*/ 2147483647 h 766"/>
              <a:gd name="T4" fmla="*/ 2147483647 w 332"/>
              <a:gd name="T5" fmla="*/ 2147483647 h 766"/>
              <a:gd name="T6" fmla="*/ 0 w 332"/>
              <a:gd name="T7" fmla="*/ 0 h 766"/>
              <a:gd name="T8" fmla="*/ 0 60000 65536"/>
              <a:gd name="T9" fmla="*/ 0 60000 65536"/>
              <a:gd name="T10" fmla="*/ 0 60000 65536"/>
              <a:gd name="T11" fmla="*/ 0 60000 65536"/>
              <a:gd name="T12" fmla="*/ 0 w 332"/>
              <a:gd name="T13" fmla="*/ 0 h 766"/>
              <a:gd name="T14" fmla="*/ 332 w 332"/>
              <a:gd name="T15" fmla="*/ 766 h 76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32" h="766">
                <a:moveTo>
                  <a:pt x="332" y="766"/>
                </a:moveTo>
                <a:lnTo>
                  <a:pt x="164" y="432"/>
                </a:lnTo>
                <a:lnTo>
                  <a:pt x="74" y="214"/>
                </a:lnTo>
                <a:lnTo>
                  <a:pt x="0" y="0"/>
                </a:lnTo>
              </a:path>
            </a:pathLst>
          </a:custGeom>
          <a:noFill/>
          <a:ln w="57150">
            <a:solidFill>
              <a:srgbClr val="FF33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38258" name="Freeform 18"/>
          <p:cNvSpPr>
            <a:spLocks/>
          </p:cNvSpPr>
          <p:nvPr/>
        </p:nvSpPr>
        <p:spPr bwMode="auto">
          <a:xfrm>
            <a:off x="2527300" y="2584450"/>
            <a:ext cx="1265238" cy="539750"/>
          </a:xfrm>
          <a:custGeom>
            <a:avLst/>
            <a:gdLst>
              <a:gd name="T0" fmla="*/ 0 w 797"/>
              <a:gd name="T1" fmla="*/ 0 h 340"/>
              <a:gd name="T2" fmla="*/ 2147483647 w 797"/>
              <a:gd name="T3" fmla="*/ 2147483647 h 340"/>
              <a:gd name="T4" fmla="*/ 2147483647 w 797"/>
              <a:gd name="T5" fmla="*/ 2147483647 h 340"/>
              <a:gd name="T6" fmla="*/ 2147483647 w 797"/>
              <a:gd name="T7" fmla="*/ 2147483647 h 340"/>
              <a:gd name="T8" fmla="*/ 0 60000 65536"/>
              <a:gd name="T9" fmla="*/ 0 60000 65536"/>
              <a:gd name="T10" fmla="*/ 0 60000 65536"/>
              <a:gd name="T11" fmla="*/ 0 60000 65536"/>
              <a:gd name="T12" fmla="*/ 0 w 797"/>
              <a:gd name="T13" fmla="*/ 0 h 340"/>
              <a:gd name="T14" fmla="*/ 797 w 797"/>
              <a:gd name="T15" fmla="*/ 340 h 34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97" h="340">
                <a:moveTo>
                  <a:pt x="0" y="0"/>
                </a:moveTo>
                <a:lnTo>
                  <a:pt x="280" y="156"/>
                </a:lnTo>
                <a:lnTo>
                  <a:pt x="516" y="260"/>
                </a:lnTo>
                <a:lnTo>
                  <a:pt x="797" y="340"/>
                </a:lnTo>
              </a:path>
            </a:pathLst>
          </a:cu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38256" name="Freeform 16"/>
          <p:cNvSpPr>
            <a:spLocks/>
          </p:cNvSpPr>
          <p:nvPr/>
        </p:nvSpPr>
        <p:spPr bwMode="auto">
          <a:xfrm>
            <a:off x="2447925" y="2644775"/>
            <a:ext cx="561975" cy="1616075"/>
          </a:xfrm>
          <a:custGeom>
            <a:avLst/>
            <a:gdLst>
              <a:gd name="T0" fmla="*/ 2147483647 w 354"/>
              <a:gd name="T1" fmla="*/ 2147483647 h 1018"/>
              <a:gd name="T2" fmla="*/ 2147483647 w 354"/>
              <a:gd name="T3" fmla="*/ 2147483647 h 1018"/>
              <a:gd name="T4" fmla="*/ 2147483647 w 354"/>
              <a:gd name="T5" fmla="*/ 2147483647 h 1018"/>
              <a:gd name="T6" fmla="*/ 0 w 354"/>
              <a:gd name="T7" fmla="*/ 0 h 1018"/>
              <a:gd name="T8" fmla="*/ 0 60000 65536"/>
              <a:gd name="T9" fmla="*/ 0 60000 65536"/>
              <a:gd name="T10" fmla="*/ 0 60000 65536"/>
              <a:gd name="T11" fmla="*/ 0 60000 65536"/>
              <a:gd name="T12" fmla="*/ 0 w 354"/>
              <a:gd name="T13" fmla="*/ 0 h 1018"/>
              <a:gd name="T14" fmla="*/ 354 w 354"/>
              <a:gd name="T15" fmla="*/ 1018 h 10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54" h="1018">
                <a:moveTo>
                  <a:pt x="354" y="1018"/>
                </a:moveTo>
                <a:lnTo>
                  <a:pt x="212" y="712"/>
                </a:lnTo>
                <a:lnTo>
                  <a:pt x="106" y="412"/>
                </a:lnTo>
                <a:lnTo>
                  <a:pt x="0" y="0"/>
                </a:lnTo>
              </a:path>
            </a:pathLst>
          </a:cu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38260" name="Oval 20"/>
          <p:cNvSpPr>
            <a:spLocks noChangeArrowheads="1"/>
          </p:cNvSpPr>
          <p:nvPr/>
        </p:nvSpPr>
        <p:spPr bwMode="auto">
          <a:xfrm>
            <a:off x="2943225" y="4243388"/>
            <a:ext cx="252413" cy="252412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38261" name="Oval 21"/>
          <p:cNvSpPr>
            <a:spLocks noChangeArrowheads="1"/>
          </p:cNvSpPr>
          <p:nvPr/>
        </p:nvSpPr>
        <p:spPr bwMode="auto">
          <a:xfrm>
            <a:off x="2292350" y="2393950"/>
            <a:ext cx="252413" cy="252413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38262" name="Oval 22"/>
          <p:cNvSpPr>
            <a:spLocks noChangeArrowheads="1"/>
          </p:cNvSpPr>
          <p:nvPr/>
        </p:nvSpPr>
        <p:spPr bwMode="auto">
          <a:xfrm>
            <a:off x="3779838" y="3024188"/>
            <a:ext cx="252412" cy="252412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38263" name="Oval 23"/>
          <p:cNvSpPr>
            <a:spLocks noChangeArrowheads="1"/>
          </p:cNvSpPr>
          <p:nvPr/>
        </p:nvSpPr>
        <p:spPr bwMode="auto">
          <a:xfrm>
            <a:off x="4391025" y="4479925"/>
            <a:ext cx="252413" cy="252413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8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38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38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38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38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38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38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38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38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38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2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82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8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82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82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38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138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1382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8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38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382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382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138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138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1382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38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38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382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382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138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138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6" dur="500"/>
                                        <p:tgtEl>
                                          <p:spTgt spid="1382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38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38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382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382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8" dur="500"/>
                                        <p:tgtEl>
                                          <p:spTgt spid="1382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244" grpId="0"/>
      <p:bldP spid="138245" grpId="0" animBg="1"/>
      <p:bldP spid="138246" grpId="0" animBg="1"/>
      <p:bldP spid="138247" grpId="0"/>
      <p:bldP spid="138252" grpId="0"/>
      <p:bldP spid="138253" grpId="0"/>
      <p:bldP spid="138254" grpId="0"/>
      <p:bldP spid="138255" grpId="0"/>
      <p:bldP spid="138264" grpId="0" build="p"/>
      <p:bldP spid="138276" grpId="0" animBg="1"/>
      <p:bldP spid="138277" grpId="0" animBg="1"/>
      <p:bldP spid="138278" grpId="0" animBg="1"/>
      <p:bldP spid="138279" grpId="0" animBg="1"/>
      <p:bldP spid="138259" grpId="0" animBg="1"/>
      <p:bldP spid="138257" grpId="0" animBg="1"/>
      <p:bldP spid="138258" grpId="0" animBg="1"/>
      <p:bldP spid="138256" grpId="0" animBg="1"/>
      <p:bldP spid="138260" grpId="0" animBg="1"/>
      <p:bldP spid="138261" grpId="0" animBg="1"/>
      <p:bldP spid="138262" grpId="0" animBg="1"/>
      <p:bldP spid="13826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19075"/>
            <a:ext cx="8229600" cy="925513"/>
          </a:xfrm>
        </p:spPr>
        <p:txBody>
          <a:bodyPr/>
          <a:lstStyle/>
          <a:p>
            <a:pPr eaLnBrk="1" hangingPunct="1"/>
            <a:r>
              <a:rPr lang="hu-HU" sz="4000" b="1" smtClean="0">
                <a:solidFill>
                  <a:schemeClr val="tx1"/>
                </a:solidFill>
              </a:rPr>
              <a:t>Zárt és nyílt körfolyamat</a:t>
            </a:r>
          </a:p>
        </p:txBody>
      </p:sp>
      <p:sp>
        <p:nvSpPr>
          <p:cNvPr id="142339" name="Rectangle 3"/>
          <p:cNvSpPr>
            <a:spLocks noChangeArrowheads="1"/>
          </p:cNvSpPr>
          <p:nvPr/>
        </p:nvSpPr>
        <p:spPr bwMode="auto">
          <a:xfrm>
            <a:off x="527050" y="1377950"/>
            <a:ext cx="8229600" cy="373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>
              <a:lnSpc>
                <a:spcPct val="80000"/>
              </a:lnSpc>
              <a:spcBef>
                <a:spcPct val="20000"/>
              </a:spcBef>
            </a:pPr>
            <a:r>
              <a:rPr lang="hu-HU" sz="2400" b="1" dirty="0"/>
              <a:t>Zárt</a:t>
            </a:r>
            <a:r>
              <a:rPr lang="hu-HU" sz="2400" dirty="0"/>
              <a:t> a körfolyamat, ha a ciklikusan ismétlődő folyamatban ugyanazon közegmennyiség vesz részt.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</a:pPr>
            <a:endParaRPr lang="hu-HU" sz="2400" dirty="0"/>
          </a:p>
          <a:p>
            <a:pPr algn="just">
              <a:lnSpc>
                <a:spcPct val="80000"/>
              </a:lnSpc>
              <a:spcBef>
                <a:spcPct val="20000"/>
              </a:spcBef>
            </a:pPr>
            <a:r>
              <a:rPr lang="hu-HU" sz="2400" b="1" dirty="0"/>
              <a:t>Nyílt</a:t>
            </a:r>
            <a:r>
              <a:rPr lang="hu-HU" sz="2400" dirty="0"/>
              <a:t> a körfolyamat, ha a körfolyamatot elszenvedő TDR egy olyan másik, állandó állapotjelzőkkel bíró </a:t>
            </a:r>
            <a:r>
              <a:rPr lang="hu-HU" sz="2400" dirty="0" err="1"/>
              <a:t>TDR-el</a:t>
            </a:r>
            <a:r>
              <a:rPr lang="hu-HU" sz="2400" dirty="0"/>
              <a:t> áll kapcsolatban, mely</a:t>
            </a:r>
          </a:p>
          <a:p>
            <a:pPr marL="530225" lvl="1" indent="-350838" algn="just">
              <a:lnSpc>
                <a:spcPct val="80000"/>
              </a:lnSpc>
              <a:spcBef>
                <a:spcPct val="20000"/>
              </a:spcBef>
              <a:buFontTx/>
              <a:buChar char="–"/>
            </a:pPr>
            <a:r>
              <a:rPr lang="hu-HU" sz="2400" dirty="0"/>
              <a:t>korlátlanul képes állandó állapotjelzőkkel bíró közeget szolgáltatni a körfolyamatot végző </a:t>
            </a:r>
            <a:r>
              <a:rPr lang="hu-HU" sz="2400" dirty="0" err="1"/>
              <a:t>TDR-nek</a:t>
            </a:r>
            <a:r>
              <a:rPr lang="hu-HU" sz="2400" dirty="0"/>
              <a:t> és</a:t>
            </a:r>
          </a:p>
          <a:p>
            <a:pPr marL="530225" lvl="1" indent="-350838" algn="just">
              <a:lnSpc>
                <a:spcPct val="80000"/>
              </a:lnSpc>
              <a:spcBef>
                <a:spcPct val="20000"/>
              </a:spcBef>
              <a:buFontTx/>
              <a:buChar char="–"/>
            </a:pPr>
            <a:r>
              <a:rPr lang="hu-HU" sz="2400" dirty="0"/>
              <a:t>korlátlanul képes a körfolyamatot végző </a:t>
            </a:r>
            <a:r>
              <a:rPr lang="hu-HU" sz="2400" dirty="0" err="1"/>
              <a:t>TDR-től</a:t>
            </a:r>
            <a:r>
              <a:rPr lang="hu-HU" sz="2400" dirty="0"/>
              <a:t>  az általa szolgáltatottól eltérő, de állandó állapotjelzőkkel bíró közeget átvenni.</a:t>
            </a:r>
          </a:p>
        </p:txBody>
      </p:sp>
      <p:sp>
        <p:nvSpPr>
          <p:cNvPr id="142340" name="Rectangle 4"/>
          <p:cNvSpPr>
            <a:spLocks noChangeArrowheads="1"/>
          </p:cNvSpPr>
          <p:nvPr/>
        </p:nvSpPr>
        <p:spPr bwMode="auto">
          <a:xfrm>
            <a:off x="566738" y="5056188"/>
            <a:ext cx="8229600" cy="979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>
              <a:lnSpc>
                <a:spcPct val="80000"/>
              </a:lnSpc>
              <a:spcBef>
                <a:spcPct val="20000"/>
              </a:spcBef>
            </a:pPr>
            <a:r>
              <a:rPr lang="hu-HU" sz="2400" dirty="0"/>
              <a:t>Zárt körfolyamat – vízgőzzel és más gőzökkel működő körfolyamatok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</a:pPr>
            <a:r>
              <a:rPr lang="hu-HU" sz="2400" dirty="0"/>
              <a:t>Nyílt körfolyamat – belső égésű motorok körfolyamatai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42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42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42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142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42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42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142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142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2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2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2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2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2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2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2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2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339" grpId="0" uiExpand="1" build="p" bldLvl="2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17488"/>
            <a:ext cx="8229600" cy="708025"/>
          </a:xfrm>
        </p:spPr>
        <p:txBody>
          <a:bodyPr/>
          <a:lstStyle/>
          <a:p>
            <a:pPr eaLnBrk="1" hangingPunct="1"/>
            <a:r>
              <a:rPr lang="hu-HU" sz="4000" smtClean="0">
                <a:solidFill>
                  <a:schemeClr val="tx1"/>
                </a:solidFill>
              </a:rPr>
              <a:t>Ellenőrző kérdések (1)</a:t>
            </a:r>
          </a:p>
        </p:txBody>
      </p:sp>
      <p:sp>
        <p:nvSpPr>
          <p:cNvPr id="136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1138" y="1154113"/>
            <a:ext cx="8637587" cy="4638675"/>
          </a:xfrm>
        </p:spPr>
        <p:txBody>
          <a:bodyPr/>
          <a:lstStyle/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hu-HU" sz="2200" smtClean="0"/>
              <a:t>Mit nevezünk körfolyamatnak?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hu-HU" sz="2200" smtClean="0"/>
              <a:t>Mi különbség a nyílt és a zárt körfolyamat között?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hu-HU" sz="2200" smtClean="0"/>
              <a:t>Mit szemléltet a </a:t>
            </a:r>
            <a:r>
              <a:rPr lang="hu-HU" sz="2200" i="1" smtClean="0"/>
              <a:t>p-v</a:t>
            </a:r>
            <a:r>
              <a:rPr lang="hu-HU" sz="2200" smtClean="0"/>
              <a:t> koordinátarendszerben ábrázolt tetszőleges körfolyamat görbéje által körbezárt terület?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hu-HU" sz="2200" smtClean="0"/>
              <a:t>A </a:t>
            </a:r>
            <a:r>
              <a:rPr lang="hu-HU" sz="2200" i="1" smtClean="0"/>
              <a:t>p-v</a:t>
            </a:r>
            <a:r>
              <a:rPr lang="hu-HU" sz="2200" smtClean="0"/>
              <a:t> koordinátarendszer segítségével szemléltesse, hogy az óramutató járásával ellentétes körüljárású körfolyamat fenntartásához folyamatosan külső munka szükséges?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hu-HU" sz="2200" smtClean="0"/>
              <a:t>A </a:t>
            </a:r>
            <a:r>
              <a:rPr lang="hu-HU" sz="2200" i="1" smtClean="0"/>
              <a:t>p-v</a:t>
            </a:r>
            <a:r>
              <a:rPr lang="hu-HU" sz="2200" smtClean="0"/>
              <a:t> koordinátarendszer segítségével igazolja, hogy miért nem lehetséges elképzelni olyan körfolyamatot, melynek hatásfoka 100%?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hu-HU" sz="2200" smtClean="0"/>
              <a:t>Bizonyítsa be, hogy egy tetszőleges körfolyamati görbe menti munka-integrál és hőmennyiség-integrál szükségszerűen egyenlő!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hu-HU" sz="2200" smtClean="0"/>
              <a:t>Hogyan definiáljuk az entrópiát? Milyen előnnyel jár ennek az állapotjelzőnek a bevezetése?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36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361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36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36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6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6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6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6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6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6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6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6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6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6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6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6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6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6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6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6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6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6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6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6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6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6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6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194" grpId="0"/>
      <p:bldP spid="136195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17488"/>
            <a:ext cx="8229600" cy="708025"/>
          </a:xfrm>
        </p:spPr>
        <p:txBody>
          <a:bodyPr/>
          <a:lstStyle/>
          <a:p>
            <a:pPr eaLnBrk="1" hangingPunct="1"/>
            <a:r>
              <a:rPr lang="hu-HU" sz="4000" smtClean="0">
                <a:solidFill>
                  <a:schemeClr val="tx1"/>
                </a:solidFill>
              </a:rPr>
              <a:t>Ellenőrző kérdések (2)</a:t>
            </a:r>
          </a:p>
        </p:txBody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1138" y="1357313"/>
            <a:ext cx="8637587" cy="3697287"/>
          </a:xfrm>
        </p:spPr>
        <p:txBody>
          <a:bodyPr/>
          <a:lstStyle/>
          <a:p>
            <a:pPr marL="609600" indent="-609600" eaLnBrk="1" hangingPunct="1">
              <a:lnSpc>
                <a:spcPct val="80000"/>
              </a:lnSpc>
              <a:buFontTx/>
              <a:buAutoNum type="arabicPeriod" startAt="8"/>
            </a:pPr>
            <a:r>
              <a:rPr lang="hu-HU" sz="2200" dirty="0" smtClean="0"/>
              <a:t>Igazolja, hogy a </a:t>
            </a:r>
            <a:r>
              <a:rPr lang="hu-HU" sz="2200" i="1" dirty="0" smtClean="0"/>
              <a:t>T-s</a:t>
            </a:r>
            <a:r>
              <a:rPr lang="hu-HU" sz="2200" dirty="0" smtClean="0"/>
              <a:t> koordinátarendszerben az izobárok „laposabban futnak”, mint az </a:t>
            </a:r>
            <a:r>
              <a:rPr lang="hu-HU" sz="2200" dirty="0" err="1" smtClean="0"/>
              <a:t>izochorok</a:t>
            </a:r>
            <a:r>
              <a:rPr lang="hu-HU" sz="2200" dirty="0" smtClean="0"/>
              <a:t>!  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 startAt="8"/>
            </a:pPr>
            <a:r>
              <a:rPr lang="hu-HU" sz="2200" dirty="0" smtClean="0"/>
              <a:t>Hogyan igazolható a T-s koordinátarendszer segítségével, hogy a tetszőleges körfolyamat termodinamikai hatásfoka soha sem lehet 100%?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 startAt="8"/>
            </a:pPr>
            <a:r>
              <a:rPr lang="hu-HU" sz="2200" dirty="0" smtClean="0"/>
              <a:t>Fogalmazza meg legalább két módon a termodinamika 2. főtételét közérthető formában!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 startAt="8"/>
            </a:pPr>
            <a:r>
              <a:rPr lang="hu-HU" sz="2200" dirty="0" smtClean="0"/>
              <a:t>Mitől és hogyan függ alapvetően egy tetszőleges körfolyamat termikus hatásfoka?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 startAt="8"/>
            </a:pPr>
            <a:r>
              <a:rPr lang="hu-HU" sz="2200" dirty="0" smtClean="0"/>
              <a:t>Milyen állapotváltozásokból áll a </a:t>
            </a:r>
            <a:r>
              <a:rPr lang="hu-HU" sz="2200" dirty="0" err="1" smtClean="0"/>
              <a:t>Carnot-körfolyamat</a:t>
            </a:r>
            <a:r>
              <a:rPr lang="hu-HU" sz="2200" dirty="0" smtClean="0"/>
              <a:t>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 startAt="8"/>
            </a:pPr>
            <a:r>
              <a:rPr lang="hu-HU" sz="2200" dirty="0" smtClean="0"/>
              <a:t>Ábrázoljon </a:t>
            </a:r>
            <a:r>
              <a:rPr lang="hu-HU" sz="2200" i="1" dirty="0" err="1" smtClean="0"/>
              <a:t>p-v</a:t>
            </a:r>
            <a:r>
              <a:rPr lang="hu-HU" sz="2200" dirty="0" smtClean="0"/>
              <a:t> és </a:t>
            </a:r>
            <a:r>
              <a:rPr lang="hu-HU" sz="2200" i="1" dirty="0" smtClean="0"/>
              <a:t>T-s</a:t>
            </a:r>
            <a:r>
              <a:rPr lang="hu-HU" sz="2200" dirty="0" smtClean="0"/>
              <a:t> koordinátarendszerben egy </a:t>
            </a:r>
            <a:r>
              <a:rPr lang="hu-HU" sz="2200" dirty="0" err="1" smtClean="0"/>
              <a:t>Carnot-körfolyamatot</a:t>
            </a:r>
            <a:r>
              <a:rPr lang="hu-HU" sz="2200" dirty="0" smtClean="0"/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37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372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37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37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7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7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7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7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7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7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7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7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7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7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7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7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7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7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7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7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7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7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7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7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218" grpId="0"/>
      <p:bldP spid="137219" grpId="0" build="p"/>
    </p:bldLst>
  </p:timing>
</p:sld>
</file>

<file path=ppt/theme/theme1.xml><?xml version="1.0" encoding="utf-8"?>
<a:theme xmlns:a="http://schemas.openxmlformats.org/drawingml/2006/main" name="1_Alapértelmezett terv">
  <a:themeElements>
    <a:clrScheme name="1_Alapértelmezett terv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Alapértelmezett terv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apértelmezett terv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apértelmezett terv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apértelmezett terv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apértelmezett terv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apértelmezett terv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1599</TotalTime>
  <Words>1146</Words>
  <Application>Microsoft Office PowerPoint</Application>
  <PresentationFormat>Diavetítés a képernyőre (4:3 oldalarány)</PresentationFormat>
  <Paragraphs>133</Paragraphs>
  <Slides>25</Slides>
  <Notes>0</Notes>
  <HiddenSlides>0</HiddenSlides>
  <MMClips>0</MMClips>
  <ScaleCrop>false</ScaleCrop>
  <HeadingPairs>
    <vt:vector size="6" baseType="variant">
      <vt:variant>
        <vt:lpstr>Téma</vt:lpstr>
      </vt:variant>
      <vt:variant>
        <vt:i4>1</vt:i4>
      </vt:variant>
      <vt:variant>
        <vt:lpstr>Beágyazott OLE kiszolgálók</vt:lpstr>
      </vt:variant>
      <vt:variant>
        <vt:i4>2</vt:i4>
      </vt:variant>
      <vt:variant>
        <vt:lpstr>Diacímek</vt:lpstr>
      </vt:variant>
      <vt:variant>
        <vt:i4>25</vt:i4>
      </vt:variant>
    </vt:vector>
  </HeadingPairs>
  <TitlesOfParts>
    <vt:vector size="28" baseType="lpstr">
      <vt:lpstr>1_Alapértelmezett terv</vt:lpstr>
      <vt:lpstr>Egyenlet</vt:lpstr>
      <vt:lpstr>Equation</vt:lpstr>
      <vt:lpstr>Körfolyamatok (A 2. főtétel)</vt:lpstr>
      <vt:lpstr>Problémafelvetés</vt:lpstr>
      <vt:lpstr>PowerPoint bemutató</vt:lpstr>
      <vt:lpstr>PowerPoint bemutató</vt:lpstr>
      <vt:lpstr>PowerPoint bemutató</vt:lpstr>
      <vt:lpstr>A körfolyamat</vt:lpstr>
      <vt:lpstr>A körfolyamat a p-v koordinátarendszerben</vt:lpstr>
      <vt:lpstr>A körfolyamat munkája</vt:lpstr>
      <vt:lpstr>A körfolyamat hatásfoka (korábbi ábra jelöléseivel)</vt:lpstr>
      <vt:lpstr>Hőmennyiség és körfolyamat</vt:lpstr>
      <vt:lpstr>Az entrópia</vt:lpstr>
      <vt:lpstr>Az állapotváltozások ábrázolása a T-s koordinátarendszerben</vt:lpstr>
      <vt:lpstr>Az állapotváltozások ábrázolása a T-s koordinátarendszerben</vt:lpstr>
      <vt:lpstr>Az állapotváltozások ábrázolása a T-s koordinátarendszerben</vt:lpstr>
      <vt:lpstr>A körfolyamat a T-s koordinátarendszerben</vt:lpstr>
      <vt:lpstr>A körfolyamat termodinamikai hatásfoka</vt:lpstr>
      <vt:lpstr>A körfolyamat termodinamikai hatásfoka</vt:lpstr>
      <vt:lpstr>A körfolyamat termodinamikai hatásfoka</vt:lpstr>
      <vt:lpstr>A termodinamika 2. főtétele</vt:lpstr>
      <vt:lpstr>A Carnot-körfolyamat a T-s koordinátarendszerben</vt:lpstr>
      <vt:lpstr>A Carnot-körfolyamat a T-s koordinátarendszerben</vt:lpstr>
      <vt:lpstr>A Carnot-körfolyamat a p-v koordinátarendszerben</vt:lpstr>
      <vt:lpstr>Zárt és nyílt körfolyamat</vt:lpstr>
      <vt:lpstr>Ellenőrző kérdések (1)</vt:lpstr>
      <vt:lpstr>Ellenőrző kérdések (2)</vt:lpstr>
    </vt:vector>
  </TitlesOfParts>
  <Company>SZE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dr. Író Béla</dc:creator>
  <cp:lastModifiedBy>Dr. Író Béla</cp:lastModifiedBy>
  <cp:revision>231</cp:revision>
  <dcterms:created xsi:type="dcterms:W3CDTF">2003-02-11T17:12:10Z</dcterms:created>
  <dcterms:modified xsi:type="dcterms:W3CDTF">2013-09-19T12:42:12Z</dcterms:modified>
</cp:coreProperties>
</file>