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87" r:id="rId2"/>
    <p:sldId id="286" r:id="rId3"/>
    <p:sldId id="307" r:id="rId4"/>
    <p:sldId id="295" r:id="rId5"/>
    <p:sldId id="296" r:id="rId6"/>
    <p:sldId id="308" r:id="rId7"/>
    <p:sldId id="305" r:id="rId8"/>
    <p:sldId id="306" r:id="rId9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623"/>
    <a:srgbClr val="00506E"/>
    <a:srgbClr val="FFFF66"/>
    <a:srgbClr val="66FF33"/>
    <a:srgbClr val="FF33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718" autoAdjust="0"/>
  </p:normalViewPr>
  <p:slideViewPr>
    <p:cSldViewPr snapToGrid="0" showGuides="1">
      <p:cViewPr varScale="1">
        <p:scale>
          <a:sx n="45" d="100"/>
          <a:sy n="45" d="100"/>
        </p:scale>
        <p:origin x="-11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127EB0C9-896A-4BE8-A4DC-78C73899462F}" type="datetimeFigureOut">
              <a:rPr lang="hu-HU"/>
              <a:pPr>
                <a:defRPr/>
              </a:pPr>
              <a:t>2012.11.11.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r>
              <a:rPr lang="hu-HU"/>
              <a:t>Hő- és Áramlástan II.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88316B58-E0EB-40D9-B4EE-558259A0C4D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407526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BD3E5DB-AFA3-4B82-A1B4-EC8592959748}" type="datetimeFigureOut">
              <a:rPr lang="hu-HU"/>
              <a:pPr>
                <a:defRPr/>
              </a:pPr>
              <a:t>2012.11.11.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smtClean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r>
              <a:rPr lang="hu-HU"/>
              <a:t>Hő- és Áramlástan II.</a:t>
            </a: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D6B53F-47D9-4332-A920-B5CFACBEA37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2102504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10244" name="Élőláb hely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/>
              <a:t>Hő- és Áramlástan II.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11268" name="Élőláb hely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/>
              <a:t>Hő- és Áramlástan II.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 II.</a:t>
            </a:r>
            <a:endParaRPr lang="hu-HU" b="1" i="1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38079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 II.</a:t>
            </a:r>
            <a:endParaRPr lang="hu-HU" b="1" i="1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91762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 II.</a:t>
            </a:r>
            <a:endParaRPr lang="hu-HU" b="1" i="1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2904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 II.</a:t>
            </a:r>
            <a:endParaRPr lang="hu-HU" b="1" i="1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58686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 II.</a:t>
            </a:r>
            <a:endParaRPr lang="hu-HU" b="1" i="1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1340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 II.</a:t>
            </a:r>
            <a:endParaRPr lang="hu-HU" b="1" i="1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31866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 II.</a:t>
            </a:r>
            <a:endParaRPr lang="hu-HU" b="1" i="1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24641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 II.</a:t>
            </a:r>
            <a:endParaRPr lang="hu-HU" b="1" i="1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99653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 II.</a:t>
            </a:r>
            <a:endParaRPr lang="hu-HU" b="1" i="1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30492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 II.</a:t>
            </a:r>
            <a:endParaRPr lang="hu-HU" b="1" i="1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1598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 II.</a:t>
            </a:r>
            <a:endParaRPr lang="hu-HU" b="1" i="1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42392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 II.</a:t>
            </a:r>
            <a:endParaRPr lang="hu-HU" b="1" i="1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01383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pic>
        <p:nvPicPr>
          <p:cNvPr id="1031" name="Picture 7" descr="sze_logo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316913" y="62452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 sz="14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hu-HU"/>
              <a:t>Hő- és Áramlástan  II.</a:t>
            </a:r>
            <a:endParaRPr lang="hu-HU" b="1" i="1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5419725" y="6189663"/>
            <a:ext cx="2895600" cy="476250"/>
          </a:xfrm>
          <a:prstGeom prst="rect">
            <a:avLst/>
          </a:prstGeom>
          <a:ln/>
        </p:spPr>
        <p:txBody>
          <a:bodyPr/>
          <a:lstStyle>
            <a:lvl1pPr algn="r">
              <a:defRPr sz="14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hu-HU" b="1" smtClean="0">
                <a:solidFill>
                  <a:schemeClr val="tx1"/>
                </a:solidFill>
              </a:rPr>
              <a:t>A hőterjedés alapesetei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90525"/>
            <a:ext cx="8229600" cy="925513"/>
          </a:xfrm>
        </p:spPr>
        <p:txBody>
          <a:bodyPr/>
          <a:lstStyle/>
          <a:p>
            <a:pPr eaLnBrk="1" hangingPunct="1"/>
            <a:r>
              <a:rPr lang="hu-HU" sz="4000" b="1" smtClean="0">
                <a:solidFill>
                  <a:schemeClr val="tx1"/>
                </a:solidFill>
              </a:rPr>
              <a:t>Alapesetek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4350" y="2136775"/>
            <a:ext cx="8229600" cy="1849438"/>
          </a:xfrm>
        </p:spPr>
        <p:txBody>
          <a:bodyPr/>
          <a:lstStyle/>
          <a:p>
            <a:pPr marL="533400" indent="-533400" algn="just" eaLnBrk="1" hangingPunct="1"/>
            <a:r>
              <a:rPr lang="hu-HU" smtClean="0"/>
              <a:t>Hővezetés</a:t>
            </a:r>
          </a:p>
          <a:p>
            <a:pPr marL="533400" indent="-533400" algn="just" eaLnBrk="1" hangingPunct="1"/>
            <a:r>
              <a:rPr lang="hu-HU" smtClean="0"/>
              <a:t>Hőátadás (konvekció)</a:t>
            </a:r>
          </a:p>
          <a:p>
            <a:pPr marL="533400" indent="-533400" algn="just" eaLnBrk="1" hangingPunct="1"/>
            <a:r>
              <a:rPr lang="hu-HU" smtClean="0"/>
              <a:t>Hősugárzás</a:t>
            </a:r>
            <a:endParaRPr lang="hu-HU" sz="3600" smtClean="0"/>
          </a:p>
        </p:txBody>
      </p:sp>
      <p:sp>
        <p:nvSpPr>
          <p:cNvPr id="7172" name="Élőláb helye 5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dirty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7173" name="Rectangle 4"/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dirty="0">
                <a:solidFill>
                  <a:schemeClr val="bg1"/>
                </a:solidFill>
              </a:rPr>
              <a:t>Hő- és Áramlástan  II</a:t>
            </a:r>
            <a:r>
              <a:rPr lang="hu-HU" dirty="0" smtClean="0">
                <a:solidFill>
                  <a:schemeClr val="bg1"/>
                </a:solidFill>
              </a:rPr>
              <a:t>.</a:t>
            </a:r>
          </a:p>
          <a:p>
            <a:pPr eaLnBrk="1" hangingPunct="1"/>
            <a:r>
              <a:rPr lang="hu-HU" b="1" i="1" dirty="0" smtClean="0">
                <a:solidFill>
                  <a:schemeClr val="bg1"/>
                </a:solidFill>
              </a:rPr>
              <a:t>Dr. Író Béla</a:t>
            </a:r>
            <a:endParaRPr lang="hu-HU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Hővezetés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5450" y="1306513"/>
            <a:ext cx="8351838" cy="1112837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hu-HU" sz="2800" smtClean="0"/>
              <a:t>A szilárd testekben és nyugvó közegekben lezajló hőterjedési jelenség.</a:t>
            </a:r>
          </a:p>
        </p:txBody>
      </p:sp>
      <p:graphicFrame>
        <p:nvGraphicFramePr>
          <p:cNvPr id="18432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3052763" y="4281488"/>
          <a:ext cx="3001962" cy="1109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Egyenlet" r:id="rId4" imgW="1168200" imgH="431640" progId="Equation.3">
                  <p:embed/>
                </p:oleObj>
              </mc:Choice>
              <mc:Fallback>
                <p:oleObj name="Egyenlet" r:id="rId4" imgW="1168200" imgH="431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2763" y="4281488"/>
                        <a:ext cx="3001962" cy="1109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26" name="Text Box 6"/>
          <p:cNvSpPr txBox="1">
            <a:spLocks noChangeArrowheads="1"/>
          </p:cNvSpPr>
          <p:nvPr/>
        </p:nvSpPr>
        <p:spPr bwMode="auto">
          <a:xfrm>
            <a:off x="274638" y="5478463"/>
            <a:ext cx="86566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sz="2800">
                <a:sym typeface="Symbol" pitchFamily="18" charset="2"/>
              </a:rPr>
              <a:t> 	(</a:t>
            </a:r>
            <a:r>
              <a:rPr lang="hu-HU" sz="2800" b="1" i="1">
                <a:sym typeface="Symbol" pitchFamily="18" charset="2"/>
              </a:rPr>
              <a:t>W/m</a:t>
            </a:r>
            <a:r>
              <a:rPr lang="en-US" sz="2800" b="1" i="1">
                <a:cs typeface="Arial" charset="0"/>
                <a:sym typeface="Symbol" pitchFamily="18" charset="2"/>
              </a:rPr>
              <a:t>·</a:t>
            </a:r>
            <a:r>
              <a:rPr lang="hu-HU" sz="2800" b="1" i="1">
                <a:cs typeface="Arial" charset="0"/>
                <a:sym typeface="Symbol" pitchFamily="18" charset="2"/>
              </a:rPr>
              <a:t>K</a:t>
            </a:r>
            <a:r>
              <a:rPr lang="hu-HU" sz="2800">
                <a:cs typeface="Arial" charset="0"/>
                <a:sym typeface="Symbol" pitchFamily="18" charset="2"/>
              </a:rPr>
              <a:t>) </a:t>
            </a:r>
            <a:r>
              <a:rPr lang="hu-HU" sz="2800">
                <a:sym typeface="Symbol" pitchFamily="18" charset="2"/>
              </a:rPr>
              <a:t>a hővezetési tényező, anyagjellemző</a:t>
            </a:r>
          </a:p>
        </p:txBody>
      </p:sp>
      <p:sp>
        <p:nvSpPr>
          <p:cNvPr id="184327" name="Rectangle 7"/>
          <p:cNvSpPr>
            <a:spLocks noChangeArrowheads="1"/>
          </p:cNvSpPr>
          <p:nvPr/>
        </p:nvSpPr>
        <p:spPr bwMode="auto">
          <a:xfrm>
            <a:off x="379413" y="2365375"/>
            <a:ext cx="8351837" cy="190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ct val="20000"/>
              </a:spcBef>
            </a:pPr>
            <a:r>
              <a:rPr lang="hu-HU" sz="2800"/>
              <a:t>Stacionárius körülmények között az egységnyi keresztmetszeten vezetéssel átvitt hő egyenesen arányos a hőmérsékletkülönbséggel és fordítottan arányos a távolsággal.</a:t>
            </a:r>
          </a:p>
        </p:txBody>
      </p:sp>
      <p:sp>
        <p:nvSpPr>
          <p:cNvPr id="9" name="Élőláb helye 5"/>
          <p:cNvSpPr>
            <a:spLocks noGrp="1"/>
          </p:cNvSpPr>
          <p:nvPr>
            <p:ph type="ftr" sz="quarter" idx="11"/>
          </p:nvPr>
        </p:nvSpPr>
        <p:spPr bwMode="auto">
          <a:xfrm>
            <a:off x="5419725" y="618966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dirty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dirty="0">
                <a:solidFill>
                  <a:schemeClr val="bg1"/>
                </a:solidFill>
              </a:rPr>
              <a:t>Hő- és Áramlástan  II</a:t>
            </a:r>
            <a:r>
              <a:rPr lang="hu-HU" dirty="0" smtClean="0">
                <a:solidFill>
                  <a:schemeClr val="bg1"/>
                </a:solidFill>
              </a:rPr>
              <a:t>.</a:t>
            </a:r>
          </a:p>
          <a:p>
            <a:pPr eaLnBrk="1" hangingPunct="1"/>
            <a:r>
              <a:rPr lang="hu-HU" b="1" i="1" dirty="0" smtClean="0">
                <a:solidFill>
                  <a:schemeClr val="bg1"/>
                </a:solidFill>
              </a:rPr>
              <a:t>Dr. Író Béla</a:t>
            </a:r>
            <a:endParaRPr lang="hu-HU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4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4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84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4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4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3" grpId="0" build="p"/>
      <p:bldP spid="184326" grpId="0" build="p"/>
      <p:bldP spid="18432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42863"/>
            <a:ext cx="8229600" cy="1143001"/>
          </a:xfrm>
        </p:spPr>
        <p:txBody>
          <a:bodyPr/>
          <a:lstStyle/>
          <a:p>
            <a:pPr eaLnBrk="1" hangingPunct="1"/>
            <a:r>
              <a:rPr lang="hu-HU" sz="3600" b="1" dirty="0" smtClean="0">
                <a:solidFill>
                  <a:schemeClr val="tx1"/>
                </a:solidFill>
              </a:rPr>
              <a:t>Hővezetés</a:t>
            </a:r>
          </a:p>
        </p:txBody>
      </p:sp>
      <p:graphicFrame>
        <p:nvGraphicFramePr>
          <p:cNvPr id="144388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52840299"/>
              </p:ext>
            </p:extLst>
          </p:nvPr>
        </p:nvGraphicFramePr>
        <p:xfrm>
          <a:off x="2776538" y="4022725"/>
          <a:ext cx="3556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Equation" r:id="rId3" imgW="1803240" imgH="431640" progId="Equation.3">
                  <p:embed/>
                </p:oleObj>
              </mc:Choice>
              <mc:Fallback>
                <p:oleObj name="Equation" r:id="rId3" imgW="1803240" imgH="431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6538" y="4022725"/>
                        <a:ext cx="3556000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390" name="Text Box 6"/>
          <p:cNvSpPr txBox="1">
            <a:spLocks noChangeArrowheads="1"/>
          </p:cNvSpPr>
          <p:nvPr/>
        </p:nvSpPr>
        <p:spPr bwMode="auto">
          <a:xfrm>
            <a:off x="290195" y="5056505"/>
            <a:ext cx="85502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400" dirty="0"/>
              <a:t>Fourier-féle tapasztalati törvény az egységnyi felületen, időegység alatt átvitt </a:t>
            </a:r>
            <a:r>
              <a:rPr lang="hu-HU" sz="2400" dirty="0" smtClean="0"/>
              <a:t>hőmennyiségre (</a:t>
            </a:r>
            <a:r>
              <a:rPr lang="hu-HU" sz="2400" i="1" dirty="0" smtClean="0"/>
              <a:t>hőáramsűrűség</a:t>
            </a:r>
            <a:r>
              <a:rPr lang="hu-HU" sz="2400" dirty="0" smtClean="0"/>
              <a:t>) </a:t>
            </a:r>
            <a:r>
              <a:rPr lang="hu-HU" sz="2400" dirty="0"/>
              <a:t>stacionárius esetben.</a:t>
            </a:r>
          </a:p>
        </p:txBody>
      </p:sp>
      <p:sp>
        <p:nvSpPr>
          <p:cNvPr id="144393" name="Rectangle 9"/>
          <p:cNvSpPr>
            <a:spLocks noChangeArrowheads="1"/>
          </p:cNvSpPr>
          <p:nvPr/>
        </p:nvSpPr>
        <p:spPr bwMode="auto">
          <a:xfrm>
            <a:off x="379413" y="968375"/>
            <a:ext cx="8351837" cy="283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ct val="20000"/>
              </a:spcBef>
            </a:pPr>
            <a:r>
              <a:rPr lang="hu-HU" sz="2800"/>
              <a:t>A hőáram vektormennyiség, mely a hőáramlás irányába mutat, azaz a nagyobb hőmérséklet irányába mutató hőmérsékletváltozási vektorral ellentétes.</a:t>
            </a:r>
          </a:p>
          <a:p>
            <a:pPr algn="ctr">
              <a:spcBef>
                <a:spcPct val="20000"/>
              </a:spcBef>
            </a:pPr>
            <a:r>
              <a:rPr lang="hu-HU" sz="2800"/>
              <a:t>A hővezetés alapegyenlete stacionárius körülmények között, általános esetben:</a:t>
            </a:r>
          </a:p>
        </p:txBody>
      </p:sp>
      <p:sp>
        <p:nvSpPr>
          <p:cNvPr id="8" name="Élőláb helye 5"/>
          <p:cNvSpPr>
            <a:spLocks noGrp="1"/>
          </p:cNvSpPr>
          <p:nvPr>
            <p:ph type="ftr" sz="quarter" idx="11"/>
          </p:nvPr>
        </p:nvSpPr>
        <p:spPr bwMode="auto">
          <a:xfrm>
            <a:off x="5419725" y="618966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dirty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dirty="0">
                <a:solidFill>
                  <a:schemeClr val="bg1"/>
                </a:solidFill>
              </a:rPr>
              <a:t>Hő- és Áramlástan  II</a:t>
            </a:r>
            <a:r>
              <a:rPr lang="hu-HU" dirty="0" smtClean="0">
                <a:solidFill>
                  <a:schemeClr val="bg1"/>
                </a:solidFill>
              </a:rPr>
              <a:t>.</a:t>
            </a:r>
          </a:p>
          <a:p>
            <a:pPr eaLnBrk="1" hangingPunct="1"/>
            <a:r>
              <a:rPr lang="hu-HU" b="1" i="1" dirty="0" smtClean="0">
                <a:solidFill>
                  <a:schemeClr val="bg1"/>
                </a:solidFill>
              </a:rPr>
              <a:t>Dr. Író Béla</a:t>
            </a:r>
            <a:endParaRPr lang="hu-HU" b="1" i="1" dirty="0">
              <a:solidFill>
                <a:schemeClr val="bg1"/>
              </a:solidFill>
            </a:endParaRP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4443419"/>
              </p:ext>
            </p:extLst>
          </p:nvPr>
        </p:nvGraphicFramePr>
        <p:xfrm>
          <a:off x="2255520" y="1179546"/>
          <a:ext cx="4572000" cy="4858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Equation" r:id="rId5" imgW="774360" imgH="1257120" progId="Equation.3">
                  <p:embed/>
                </p:oleObj>
              </mc:Choice>
              <mc:Fallback>
                <p:oleObj name="Equation" r:id="rId5" imgW="774360" imgH="12571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55520" y="1179546"/>
                        <a:ext cx="4572000" cy="4858124"/>
                      </a:xfrm>
                      <a:prstGeom prst="rect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4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4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4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4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4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4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4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4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90" grpId="0"/>
      <p:bldP spid="14439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9" name="Rectangle 7"/>
          <p:cNvSpPr>
            <a:spLocks noChangeArrowheads="1"/>
          </p:cNvSpPr>
          <p:nvPr/>
        </p:nvSpPr>
        <p:spPr bwMode="auto">
          <a:xfrm>
            <a:off x="228600" y="2698750"/>
            <a:ext cx="8685847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ct val="20000"/>
              </a:spcBef>
            </a:pPr>
            <a:r>
              <a:rPr lang="hu-HU" sz="2800" dirty="0"/>
              <a:t>Elvileg alkalmazható a Fourier-féle összefüggés, de az áramlás határrétegére vonatkozóan gyakorlatilag lehetetlen meghatározni a hővezetési tényezőt, mely ráadásul távolról sem tekinthető állandónak. Ezért egy hasonló, de más elvi alapokon álló tapasztalati összefüggést használnak ilyen esetekre.</a:t>
            </a:r>
          </a:p>
        </p:txBody>
      </p:sp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dirty="0" smtClean="0">
                <a:solidFill>
                  <a:schemeClr val="tx1"/>
                </a:solidFill>
              </a:rPr>
              <a:t>Hőátadás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4320" y="1600200"/>
            <a:ext cx="8580438" cy="990600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hu-HU" sz="2800" dirty="0" smtClean="0"/>
              <a:t>Áramló közegek és szilárd testek között lezajló hőterjedési jelenség.</a:t>
            </a:r>
          </a:p>
        </p:txBody>
      </p:sp>
      <p:graphicFrame>
        <p:nvGraphicFramePr>
          <p:cNvPr id="14643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2840038" y="3054350"/>
          <a:ext cx="2930525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Egyenlet" r:id="rId3" imgW="1130040" imgH="241200" progId="Equation.3">
                  <p:embed/>
                </p:oleObj>
              </mc:Choice>
              <mc:Fallback>
                <p:oleObj name="Egyenlet" r:id="rId3" imgW="113004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0038" y="3054350"/>
                        <a:ext cx="2930525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6437" name="Text Box 5"/>
          <p:cNvSpPr txBox="1">
            <a:spLocks noChangeArrowheads="1"/>
          </p:cNvSpPr>
          <p:nvPr/>
        </p:nvSpPr>
        <p:spPr bwMode="auto">
          <a:xfrm>
            <a:off x="379413" y="4346575"/>
            <a:ext cx="8550275" cy="830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400" dirty="0"/>
              <a:t>Newton-féle tapasztalati törvény az időegység alatt átvitt </a:t>
            </a:r>
            <a:r>
              <a:rPr lang="hu-HU" sz="2400" dirty="0" smtClean="0"/>
              <a:t>hőmennyiségre (</a:t>
            </a:r>
            <a:r>
              <a:rPr lang="hu-HU" sz="2400" i="1" dirty="0" smtClean="0"/>
              <a:t>hőáram</a:t>
            </a:r>
            <a:r>
              <a:rPr lang="hu-HU" sz="2400" dirty="0" smtClean="0"/>
              <a:t>).</a:t>
            </a:r>
            <a:endParaRPr lang="hu-HU" sz="2400" dirty="0"/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 bwMode="auto">
          <a:xfrm>
            <a:off x="5419725" y="618966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dirty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dirty="0">
                <a:solidFill>
                  <a:schemeClr val="bg1"/>
                </a:solidFill>
              </a:rPr>
              <a:t>Hő- és Áramlástan  II</a:t>
            </a:r>
            <a:r>
              <a:rPr lang="hu-HU" dirty="0" smtClean="0">
                <a:solidFill>
                  <a:schemeClr val="bg1"/>
                </a:solidFill>
              </a:rPr>
              <a:t>.</a:t>
            </a:r>
          </a:p>
          <a:p>
            <a:pPr eaLnBrk="1" hangingPunct="1"/>
            <a:r>
              <a:rPr lang="hu-HU" b="1" i="1" dirty="0" smtClean="0">
                <a:solidFill>
                  <a:schemeClr val="bg1"/>
                </a:solidFill>
              </a:rPr>
              <a:t>Dr. Író Béla</a:t>
            </a:r>
            <a:endParaRPr lang="hu-HU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9" grpId="0" build="p"/>
      <p:bldP spid="146439" grpId="1" build="p"/>
      <p:bldP spid="146435" grpId="0" build="p"/>
      <p:bldP spid="1464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8" name="Text Box 6"/>
          <p:cNvSpPr txBox="1">
            <a:spLocks noChangeArrowheads="1"/>
          </p:cNvSpPr>
          <p:nvPr/>
        </p:nvSpPr>
        <p:spPr bwMode="auto">
          <a:xfrm>
            <a:off x="244475" y="1209675"/>
            <a:ext cx="8656638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sz="2800" dirty="0">
                <a:solidFill>
                  <a:srgbClr val="000000"/>
                </a:solidFill>
                <a:sym typeface="Symbol" pitchFamily="18" charset="2"/>
              </a:rPr>
              <a:t> 	(</a:t>
            </a:r>
            <a:r>
              <a:rPr lang="hu-HU" sz="2800" b="1" i="1" dirty="0">
                <a:solidFill>
                  <a:srgbClr val="000000"/>
                </a:solidFill>
                <a:sym typeface="Symbol" pitchFamily="18" charset="2"/>
              </a:rPr>
              <a:t>W/m</a:t>
            </a:r>
            <a:r>
              <a:rPr lang="hu-HU" sz="2800" b="1" i="1" baseline="30000" dirty="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en-US" sz="2800" b="1" i="1" dirty="0">
                <a:solidFill>
                  <a:srgbClr val="000000"/>
                </a:solidFill>
                <a:cs typeface="Arial" charset="0"/>
                <a:sym typeface="Symbol" pitchFamily="18" charset="2"/>
              </a:rPr>
              <a:t>·</a:t>
            </a:r>
            <a:r>
              <a:rPr lang="hu-HU" sz="2800" b="1" i="1" dirty="0">
                <a:solidFill>
                  <a:srgbClr val="000000"/>
                </a:solidFill>
                <a:cs typeface="Arial" charset="0"/>
                <a:sym typeface="Symbol" pitchFamily="18" charset="2"/>
              </a:rPr>
              <a:t>K</a:t>
            </a:r>
            <a:r>
              <a:rPr lang="hu-HU" sz="2800" dirty="0">
                <a:solidFill>
                  <a:srgbClr val="000000"/>
                </a:solidFill>
                <a:cs typeface="Arial" charset="0"/>
                <a:sym typeface="Symbol" pitchFamily="18" charset="2"/>
              </a:rPr>
              <a:t>) </a:t>
            </a:r>
            <a:r>
              <a:rPr lang="hu-HU" sz="2800" dirty="0">
                <a:solidFill>
                  <a:srgbClr val="000000"/>
                </a:solidFill>
                <a:sym typeface="Symbol" pitchFamily="18" charset="2"/>
              </a:rPr>
              <a:t>a hőátadási tényező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sz="2800" b="1" dirty="0">
                <a:solidFill>
                  <a:srgbClr val="000000"/>
                </a:solidFill>
                <a:sym typeface="Symbol" pitchFamily="18" charset="2"/>
              </a:rPr>
              <a:t>NEM</a:t>
            </a:r>
            <a:r>
              <a:rPr lang="hu-HU" sz="2800" dirty="0">
                <a:solidFill>
                  <a:srgbClr val="000000"/>
                </a:solidFill>
                <a:sym typeface="Symbol" pitchFamily="18" charset="2"/>
              </a:rPr>
              <a:t> anyagjellemző, hanem függ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hu-HU" sz="2400" dirty="0">
                <a:solidFill>
                  <a:srgbClr val="000000"/>
                </a:solidFill>
                <a:sym typeface="Symbol" pitchFamily="18" charset="2"/>
              </a:rPr>
              <a:t>az áramlás jellegétől,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hu-HU" sz="2400" dirty="0">
                <a:solidFill>
                  <a:srgbClr val="000000"/>
                </a:solidFill>
                <a:sym typeface="Symbol" pitchFamily="18" charset="2"/>
              </a:rPr>
              <a:t>az áramló közeg fizikai jellemzőitől,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hu-HU" sz="2400" dirty="0">
                <a:solidFill>
                  <a:srgbClr val="000000"/>
                </a:solidFill>
                <a:sym typeface="Symbol" pitchFamily="18" charset="2"/>
              </a:rPr>
              <a:t>a </a:t>
            </a:r>
            <a:r>
              <a:rPr lang="hu-HU" sz="2400" dirty="0" err="1">
                <a:solidFill>
                  <a:srgbClr val="000000"/>
                </a:solidFill>
                <a:sym typeface="Symbol" pitchFamily="18" charset="2"/>
              </a:rPr>
              <a:t>hőátadó</a:t>
            </a:r>
            <a:r>
              <a:rPr lang="hu-HU" sz="2400" dirty="0">
                <a:solidFill>
                  <a:srgbClr val="000000"/>
                </a:solidFill>
                <a:sym typeface="Symbol" pitchFamily="18" charset="2"/>
              </a:rPr>
              <a:t> felület tulajdonságaitól,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hu-HU" sz="2400" dirty="0">
                <a:solidFill>
                  <a:schemeClr val="bg1">
                    <a:lumMod val="50000"/>
                  </a:schemeClr>
                </a:solidFill>
                <a:sym typeface="Symbol" pitchFamily="18" charset="2"/>
              </a:rPr>
              <a:t>az áramlástani és termikus határréteg kölcsönös, alakulásától.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hu-HU" sz="2400" dirty="0" smtClean="0">
                <a:solidFill>
                  <a:schemeClr val="bg1">
                    <a:lumMod val="50000"/>
                  </a:schemeClr>
                </a:solidFill>
                <a:sym typeface="Symbol" pitchFamily="18" charset="2"/>
              </a:rPr>
              <a:t>az </a:t>
            </a:r>
            <a:r>
              <a:rPr lang="hu-HU" sz="2400" dirty="0">
                <a:solidFill>
                  <a:schemeClr val="bg1">
                    <a:lumMod val="50000"/>
                  </a:schemeClr>
                </a:solidFill>
                <a:sym typeface="Symbol" pitchFamily="18" charset="2"/>
              </a:rPr>
              <a:t>áramlás kialakulásának körülményeitől,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hu-HU" sz="2400" dirty="0" smtClean="0">
                <a:solidFill>
                  <a:schemeClr val="bg1">
                    <a:lumMod val="50000"/>
                  </a:schemeClr>
                </a:solidFill>
                <a:sym typeface="Symbol" pitchFamily="18" charset="2"/>
              </a:rPr>
              <a:t>a </a:t>
            </a:r>
            <a:r>
              <a:rPr lang="hu-HU" sz="2400" dirty="0">
                <a:solidFill>
                  <a:schemeClr val="bg1">
                    <a:lumMod val="50000"/>
                  </a:schemeClr>
                </a:solidFill>
                <a:sym typeface="Symbol" pitchFamily="18" charset="2"/>
              </a:rPr>
              <a:t>hőáramlás irányától</a:t>
            </a:r>
            <a:r>
              <a:rPr lang="hu-HU" sz="2400" dirty="0" smtClean="0">
                <a:solidFill>
                  <a:schemeClr val="bg1">
                    <a:lumMod val="50000"/>
                  </a:schemeClr>
                </a:solidFill>
                <a:sym typeface="Symbol" pitchFamily="18" charset="2"/>
              </a:rPr>
              <a:t>,</a:t>
            </a:r>
            <a:endParaRPr lang="hu-HU" sz="2400" dirty="0">
              <a:solidFill>
                <a:schemeClr val="bg1">
                  <a:lumMod val="50000"/>
                </a:schemeClr>
              </a:solidFill>
              <a:sym typeface="Symbol" pitchFamily="18" charset="2"/>
            </a:endParaRPr>
          </a:p>
        </p:txBody>
      </p:sp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dirty="0" smtClean="0">
                <a:solidFill>
                  <a:schemeClr val="tx1"/>
                </a:solidFill>
              </a:rPr>
              <a:t>Hőátadás</a:t>
            </a: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 bwMode="auto">
          <a:xfrm>
            <a:off x="5419725" y="618966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dirty="0">
                <a:solidFill>
                  <a:srgbClr val="FFFFFF"/>
                </a:solidFill>
              </a:rPr>
              <a:t>Mechatronika és Gépszerkezettan Tanszék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dirty="0">
                <a:solidFill>
                  <a:srgbClr val="FFFFFF"/>
                </a:solidFill>
              </a:rPr>
              <a:t>Hő- és Áramlástan  II.</a:t>
            </a:r>
          </a:p>
          <a:p>
            <a:pPr eaLnBrk="1" hangingPunct="1"/>
            <a:r>
              <a:rPr lang="hu-HU" b="1" i="1" dirty="0">
                <a:solidFill>
                  <a:srgbClr val="FFFFFF"/>
                </a:solidFill>
              </a:rPr>
              <a:t>Dr. Író Béla</a:t>
            </a:r>
          </a:p>
        </p:txBody>
      </p:sp>
    </p:spTree>
    <p:extLst>
      <p:ext uri="{BB962C8B-B14F-4D97-AF65-F5344CB8AC3E}">
        <p14:creationId xmlns:p14="http://schemas.microsoft.com/office/powerpoint/2010/main" val="300283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6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6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6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6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6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6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6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6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64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64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64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64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64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64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64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64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64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64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64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64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64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64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64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64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64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64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64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64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87" name="Text Box 11"/>
          <p:cNvSpPr txBox="1">
            <a:spLocks noChangeArrowheads="1"/>
          </p:cNvSpPr>
          <p:nvPr/>
        </p:nvSpPr>
        <p:spPr bwMode="auto">
          <a:xfrm>
            <a:off x="258763" y="2724150"/>
            <a:ext cx="8504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/>
              <a:t>A sugárzási tényező függ a test: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hu-HU" sz="2400"/>
              <a:t>fizikai jellemzőitől,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hu-HU" sz="2400"/>
              <a:t>felületének állapotától,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hu-HU" sz="2400"/>
              <a:t>a hőmérséklettől és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hu-HU" sz="2400"/>
              <a:t>a sugárzás hullámhosszától.</a:t>
            </a:r>
          </a:p>
        </p:txBody>
      </p:sp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44475"/>
            <a:ext cx="8229600" cy="1020763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Hősugárzás</a:t>
            </a:r>
            <a:endParaRPr lang="hu-HU" sz="2800" b="1" smtClean="0">
              <a:solidFill>
                <a:schemeClr val="tx1"/>
              </a:solidFill>
            </a:endParaRPr>
          </a:p>
        </p:txBody>
      </p:sp>
      <p:sp>
        <p:nvSpPr>
          <p:cNvPr id="178179" name="Text Box 3"/>
          <p:cNvSpPr txBox="1">
            <a:spLocks noChangeArrowheads="1"/>
          </p:cNvSpPr>
          <p:nvPr/>
        </p:nvSpPr>
        <p:spPr bwMode="auto">
          <a:xfrm>
            <a:off x="120014" y="2087563"/>
            <a:ext cx="88868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sz="2400" b="1" u="sng" dirty="0"/>
              <a:t>Elektromágneses sugárzás</a:t>
            </a:r>
            <a:r>
              <a:rPr lang="hu-HU" sz="2400" dirty="0"/>
              <a:t>: az elektromos és a mágneses térerősség időbeni változásának tovaterjedése. Az elektromos térerősség, a mágneses térerősség és a terjedési irány jobbsodrású, derékszögű vektorrendszert alkot.</a:t>
            </a:r>
          </a:p>
        </p:txBody>
      </p:sp>
      <p:graphicFrame>
        <p:nvGraphicFramePr>
          <p:cNvPr id="178183" name="Object 7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39177645"/>
              </p:ext>
            </p:extLst>
          </p:nvPr>
        </p:nvGraphicFramePr>
        <p:xfrm>
          <a:off x="2804795" y="4768850"/>
          <a:ext cx="3474085" cy="1179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Egyenlet" r:id="rId3" imgW="1384200" imgH="469800" progId="Equation.3">
                  <p:embed/>
                </p:oleObj>
              </mc:Choice>
              <mc:Fallback>
                <p:oleObj name="Egyenlet" r:id="rId3" imgW="1384200" imgH="469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4795" y="4768850"/>
                        <a:ext cx="3474085" cy="11791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8184" name="Rectangle 8"/>
          <p:cNvSpPr>
            <a:spLocks noChangeArrowheads="1"/>
          </p:cNvSpPr>
          <p:nvPr/>
        </p:nvSpPr>
        <p:spPr bwMode="auto">
          <a:xfrm>
            <a:off x="187008" y="3656330"/>
            <a:ext cx="875887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hu-HU" sz="2000" dirty="0"/>
              <a:t>A felületegység által kisugárzott </a:t>
            </a:r>
            <a:r>
              <a:rPr lang="hu-HU" sz="2000" dirty="0" smtClean="0"/>
              <a:t>energia</a:t>
            </a:r>
          </a:p>
          <a:p>
            <a:pPr algn="ctr">
              <a:spcBef>
                <a:spcPct val="20000"/>
              </a:spcBef>
            </a:pPr>
            <a:r>
              <a:rPr lang="hu-HU" sz="2000" dirty="0" smtClean="0"/>
              <a:t>(</a:t>
            </a:r>
            <a:r>
              <a:rPr lang="hu-HU" sz="2000" i="1" dirty="0"/>
              <a:t>sugárzó </a:t>
            </a:r>
            <a:r>
              <a:rPr lang="hu-HU" sz="2000" i="1" dirty="0" smtClean="0"/>
              <a:t>képesség =  energiasűrűség</a:t>
            </a:r>
            <a:r>
              <a:rPr lang="hu-HU" sz="2000" dirty="0" smtClean="0"/>
              <a:t>)</a:t>
            </a:r>
          </a:p>
          <a:p>
            <a:pPr algn="ctr">
              <a:spcBef>
                <a:spcPct val="20000"/>
              </a:spcBef>
            </a:pPr>
            <a:r>
              <a:rPr lang="hu-HU" sz="2000" dirty="0" smtClean="0"/>
              <a:t>az </a:t>
            </a:r>
            <a:r>
              <a:rPr lang="hu-HU" sz="2000" dirty="0"/>
              <a:t>abszolút hőmérséklet negyedik hatványával arányos</a:t>
            </a:r>
          </a:p>
        </p:txBody>
      </p:sp>
      <p:sp>
        <p:nvSpPr>
          <p:cNvPr id="178185" name="Rectangle 9"/>
          <p:cNvSpPr>
            <a:spLocks noChangeArrowheads="1"/>
          </p:cNvSpPr>
          <p:nvPr/>
        </p:nvSpPr>
        <p:spPr bwMode="auto">
          <a:xfrm>
            <a:off x="2879725" y="1681163"/>
            <a:ext cx="56800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sz="2800" dirty="0">
                <a:sym typeface="Symbol" pitchFamily="18" charset="2"/>
              </a:rPr>
              <a:t>a test sugárzási tényezője.</a:t>
            </a:r>
          </a:p>
        </p:txBody>
      </p:sp>
      <p:graphicFrame>
        <p:nvGraphicFramePr>
          <p:cNvPr id="178186" name="Object 10"/>
          <p:cNvGraphicFramePr>
            <a:graphicFrameLocks noChangeAspect="1"/>
          </p:cNvGraphicFramePr>
          <p:nvPr/>
        </p:nvGraphicFramePr>
        <p:xfrm>
          <a:off x="485775" y="1414463"/>
          <a:ext cx="2295525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2" name="Egyenlet" r:id="rId5" imgW="888840" imgH="393480" progId="Equation.3">
                  <p:embed/>
                </p:oleObj>
              </mc:Choice>
              <mc:Fallback>
                <p:oleObj name="Egyenlet" r:id="rId5" imgW="888840" imgH="393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" y="1414463"/>
                        <a:ext cx="2295525" cy="1017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8194" name="Line 18"/>
          <p:cNvSpPr>
            <a:spLocks noChangeShapeType="1"/>
          </p:cNvSpPr>
          <p:nvPr/>
        </p:nvSpPr>
        <p:spPr bwMode="auto">
          <a:xfrm flipV="1">
            <a:off x="4214813" y="4657725"/>
            <a:ext cx="1236662" cy="608013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78195" name="Line 19"/>
          <p:cNvSpPr>
            <a:spLocks noChangeShapeType="1"/>
          </p:cNvSpPr>
          <p:nvPr/>
        </p:nvSpPr>
        <p:spPr bwMode="auto">
          <a:xfrm flipH="1" flipV="1">
            <a:off x="4217988" y="3895725"/>
            <a:ext cx="14287" cy="1339850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78196" name="Line 20"/>
          <p:cNvSpPr>
            <a:spLocks noChangeShapeType="1"/>
          </p:cNvSpPr>
          <p:nvPr/>
        </p:nvSpPr>
        <p:spPr bwMode="auto">
          <a:xfrm>
            <a:off x="4246563" y="5251450"/>
            <a:ext cx="1020762" cy="214313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78197" name="AutoShape 21"/>
          <p:cNvSpPr>
            <a:spLocks noChangeArrowheads="1"/>
          </p:cNvSpPr>
          <p:nvPr/>
        </p:nvSpPr>
        <p:spPr bwMode="auto">
          <a:xfrm>
            <a:off x="1912938" y="4321175"/>
            <a:ext cx="1493837" cy="777875"/>
          </a:xfrm>
          <a:prstGeom prst="wedgeRoundRectCallout">
            <a:avLst>
              <a:gd name="adj1" fmla="val 102287"/>
              <a:gd name="adj2" fmla="val -4163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/>
              <a:t>elektromos térerősség</a:t>
            </a:r>
          </a:p>
        </p:txBody>
      </p:sp>
      <p:sp>
        <p:nvSpPr>
          <p:cNvPr id="178198" name="AutoShape 22"/>
          <p:cNvSpPr>
            <a:spLocks noChangeArrowheads="1"/>
          </p:cNvSpPr>
          <p:nvPr/>
        </p:nvSpPr>
        <p:spPr bwMode="auto">
          <a:xfrm>
            <a:off x="2622550" y="5365750"/>
            <a:ext cx="1493838" cy="777875"/>
          </a:xfrm>
          <a:prstGeom prst="wedgeRoundRectCallout">
            <a:avLst>
              <a:gd name="adj1" fmla="val 86875"/>
              <a:gd name="adj2" fmla="val -43671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/>
              <a:t>mágneses térerősség</a:t>
            </a:r>
          </a:p>
        </p:txBody>
      </p:sp>
      <p:sp>
        <p:nvSpPr>
          <p:cNvPr id="178199" name="AutoShape 23"/>
          <p:cNvSpPr>
            <a:spLocks noChangeArrowheads="1"/>
          </p:cNvSpPr>
          <p:nvPr/>
        </p:nvSpPr>
        <p:spPr bwMode="auto">
          <a:xfrm>
            <a:off x="5875338" y="5205413"/>
            <a:ext cx="1493837" cy="777875"/>
          </a:xfrm>
          <a:prstGeom prst="wedgeRoundRectCallout">
            <a:avLst>
              <a:gd name="adj1" fmla="val -116949"/>
              <a:gd name="adj2" fmla="val -7734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>
                <a:solidFill>
                  <a:schemeClr val="bg1"/>
                </a:solidFill>
              </a:rPr>
              <a:t>terjedési irány</a:t>
            </a:r>
          </a:p>
        </p:txBody>
      </p:sp>
      <p:sp>
        <p:nvSpPr>
          <p:cNvPr id="178200" name="Rectangle 24"/>
          <p:cNvSpPr>
            <a:spLocks noChangeArrowheads="1"/>
          </p:cNvSpPr>
          <p:nvPr/>
        </p:nvSpPr>
        <p:spPr bwMode="auto">
          <a:xfrm>
            <a:off x="385445" y="5892165"/>
            <a:ext cx="835183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hu-HU" sz="2400" dirty="0" err="1"/>
              <a:t>Stefan-Boltzmann-féle</a:t>
            </a:r>
            <a:r>
              <a:rPr lang="hu-HU" sz="2400" dirty="0"/>
              <a:t>  törvény</a:t>
            </a:r>
          </a:p>
        </p:txBody>
      </p:sp>
      <p:sp>
        <p:nvSpPr>
          <p:cNvPr id="19" name="Élőláb helye 5"/>
          <p:cNvSpPr>
            <a:spLocks noGrp="1"/>
          </p:cNvSpPr>
          <p:nvPr>
            <p:ph type="ftr" sz="quarter" idx="11"/>
          </p:nvPr>
        </p:nvSpPr>
        <p:spPr bwMode="auto">
          <a:xfrm>
            <a:off x="5419725" y="618966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dirty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20" name="Rectangle 4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dirty="0">
                <a:solidFill>
                  <a:schemeClr val="bg1"/>
                </a:solidFill>
              </a:rPr>
              <a:t>Hő- és Áramlástan  II</a:t>
            </a:r>
            <a:r>
              <a:rPr lang="hu-HU" dirty="0" smtClean="0">
                <a:solidFill>
                  <a:schemeClr val="bg1"/>
                </a:solidFill>
              </a:rPr>
              <a:t>.</a:t>
            </a:r>
          </a:p>
          <a:p>
            <a:pPr eaLnBrk="1" hangingPunct="1"/>
            <a:r>
              <a:rPr lang="hu-HU" b="1" i="1" dirty="0" smtClean="0">
                <a:solidFill>
                  <a:schemeClr val="bg1"/>
                </a:solidFill>
              </a:rPr>
              <a:t>Dr. Író Béla</a:t>
            </a:r>
            <a:endParaRPr lang="hu-HU" b="1" i="1" dirty="0">
              <a:solidFill>
                <a:schemeClr val="bg1"/>
              </a:solidFill>
            </a:endParaRPr>
          </a:p>
        </p:txBody>
      </p:sp>
      <p:sp>
        <p:nvSpPr>
          <p:cNvPr id="178182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244475" y="1249363"/>
            <a:ext cx="8351838" cy="1004887"/>
          </a:xfrm>
          <a:noFill/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hu-HU" sz="2400" dirty="0" smtClean="0"/>
              <a:t>Közvetítő anyag ill. közvetítő közeg nélküli hőterjedési jelenség. (</a:t>
            </a:r>
            <a:r>
              <a:rPr lang="hu-HU" sz="2400" i="1" dirty="0" smtClean="0"/>
              <a:t>elektromágneses sugárzás</a:t>
            </a:r>
            <a:r>
              <a:rPr lang="hu-HU" sz="2400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8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8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8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8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178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178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178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178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178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500"/>
                                        <p:tgtEl>
                                          <p:spTgt spid="178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8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8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8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78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8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8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78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8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8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8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8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78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7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1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7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7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7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7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17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" dur="500"/>
                                        <p:tgtEl>
                                          <p:spTgt spid="178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5" dur="500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8" dur="500"/>
                                        <p:tgtEl>
                                          <p:spTgt spid="178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1" dur="500"/>
                                        <p:tgtEl>
                                          <p:spTgt spid="178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500"/>
                                        <p:tgtEl>
                                          <p:spTgt spid="178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8" dur="500"/>
                                        <p:tgtEl>
                                          <p:spTgt spid="178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178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78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78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78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78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5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78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78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78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78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6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78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78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78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78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78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78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78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78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78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78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78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78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7" grpId="0" build="p"/>
      <p:bldP spid="178179" grpId="0" build="p"/>
      <p:bldP spid="178179" grpId="1" build="allAtOnce"/>
      <p:bldP spid="178184" grpId="0" build="p"/>
      <p:bldP spid="178184" grpId="1" build="allAtOnce"/>
      <p:bldP spid="178185" grpId="0"/>
      <p:bldP spid="178194" grpId="0" animBg="1"/>
      <p:bldP spid="178194" grpId="1" animBg="1"/>
      <p:bldP spid="178195" grpId="0" animBg="1"/>
      <p:bldP spid="178195" grpId="1" animBg="1"/>
      <p:bldP spid="178196" grpId="0" animBg="1"/>
      <p:bldP spid="178196" grpId="1" animBg="1"/>
      <p:bldP spid="178197" grpId="0" animBg="1"/>
      <p:bldP spid="178197" grpId="1" animBg="1"/>
      <p:bldP spid="178198" grpId="0" animBg="1"/>
      <p:bldP spid="178198" grpId="1" animBg="1"/>
      <p:bldP spid="178199" grpId="0" animBg="1"/>
      <p:bldP spid="178199" grpId="1" animBg="1"/>
      <p:bldP spid="178200" grpId="0" build="p"/>
      <p:bldP spid="178200" grpId="1" build="allAtOnce"/>
      <p:bldP spid="178182" grpId="0" build="p"/>
      <p:bldP spid="178182" grpI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57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</a:rPr>
              <a:t>Ellenőrző kérdések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138" y="1182688"/>
            <a:ext cx="8637587" cy="5126037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200" smtClean="0"/>
              <a:t>Milyen alapesetei vannak a hő terjedésének? Melyik milyen esetre vonatkozik?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200" smtClean="0"/>
              <a:t>Írja fel a Fourier-féle tapasztalati törvényt! Milyen hőterjedési esetre érvényes?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200" smtClean="0"/>
              <a:t>Mit jelent a Fourier-féle összefüggsében a negatív előjel?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200" smtClean="0"/>
              <a:t>Mi a hővezetési tényező és mi a mértékegysége?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200" smtClean="0"/>
              <a:t>Írja fel a hőátadás Newton-féle tapasztalati törvényét!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200" smtClean="0"/>
              <a:t>Milyen körülmény van a legjelentősebb hatással hőátadási tényezőre?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200" smtClean="0"/>
              <a:t>Írja fel a Stefan-Boltzmann-féle törvényt! Mi a sugárzási tényező és mi a mértékegysége?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200" smtClean="0"/>
              <a:t>Mi az oka és a jelentősége annak, hogy a Stefan Boltzmann törvényben  az abszolút hőmérséklet század része szerepel?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200" smtClean="0"/>
              <a:t>Mi az elektromágneses sugárzás?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200" smtClean="0"/>
              <a:t>Milyen legfontosabb tényezőktől függ egy test sugárzási tényezője?</a:t>
            </a:r>
          </a:p>
        </p:txBody>
      </p:sp>
      <p:sp>
        <p:nvSpPr>
          <p:cNvPr id="7" name="Élőláb helye 5"/>
          <p:cNvSpPr>
            <a:spLocks noGrp="1"/>
          </p:cNvSpPr>
          <p:nvPr>
            <p:ph type="ftr" sz="quarter" idx="11"/>
          </p:nvPr>
        </p:nvSpPr>
        <p:spPr bwMode="auto">
          <a:xfrm>
            <a:off x="5419725" y="618966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dirty="0">
                <a:solidFill>
                  <a:schemeClr val="bg1"/>
                </a:solidFill>
              </a:rPr>
              <a:t>Mechatronika és Gépszerkezettan Tanszék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dirty="0">
                <a:solidFill>
                  <a:schemeClr val="bg1"/>
                </a:solidFill>
              </a:rPr>
              <a:t>Hő- és Áramlástan  II</a:t>
            </a:r>
            <a:r>
              <a:rPr lang="hu-HU" dirty="0" smtClean="0">
                <a:solidFill>
                  <a:schemeClr val="bg1"/>
                </a:solidFill>
              </a:rPr>
              <a:t>.</a:t>
            </a:r>
          </a:p>
          <a:p>
            <a:pPr eaLnBrk="1" hangingPunct="1"/>
            <a:r>
              <a:rPr lang="hu-HU" b="1" i="1" dirty="0" smtClean="0">
                <a:solidFill>
                  <a:schemeClr val="bg1"/>
                </a:solidFill>
              </a:rPr>
              <a:t>Dr. Író Béla</a:t>
            </a:r>
            <a:endParaRPr lang="hu-HU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82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2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2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2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2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2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2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2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2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2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2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2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2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2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2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2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2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2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2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2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2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2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2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2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2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22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22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22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4" grpId="0"/>
      <p:bldP spid="182275" grpId="0" build="p"/>
    </p:bld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1935</TotalTime>
  <Words>459</Words>
  <Application>Microsoft Office PowerPoint</Application>
  <PresentationFormat>Diavetítés a képernyőre (4:3 oldalarány)</PresentationFormat>
  <Paragraphs>76</Paragraphs>
  <Slides>8</Slides>
  <Notes>2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8</vt:i4>
      </vt:variant>
    </vt:vector>
  </HeadingPairs>
  <TitlesOfParts>
    <vt:vector size="11" baseType="lpstr">
      <vt:lpstr>Alapértelmezett terv</vt:lpstr>
      <vt:lpstr>Egyenlet</vt:lpstr>
      <vt:lpstr>Equation</vt:lpstr>
      <vt:lpstr>A hőterjedés alapesetei</vt:lpstr>
      <vt:lpstr>Alapesetek</vt:lpstr>
      <vt:lpstr>Hővezetés</vt:lpstr>
      <vt:lpstr>Hővezetés</vt:lpstr>
      <vt:lpstr>Hőátadás</vt:lpstr>
      <vt:lpstr>Hőátadás</vt:lpstr>
      <vt:lpstr>Hősugárzás</vt:lpstr>
      <vt:lpstr>Ellenőrző kérdések</vt:lpstr>
    </vt:vector>
  </TitlesOfParts>
  <Company>SZE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dr. Író Béla</dc:creator>
  <cp:lastModifiedBy>Dr. Író Béla</cp:lastModifiedBy>
  <cp:revision>308</cp:revision>
  <dcterms:created xsi:type="dcterms:W3CDTF">2003-02-11T17:12:10Z</dcterms:created>
  <dcterms:modified xsi:type="dcterms:W3CDTF">2012-11-11T20:21:45Z</dcterms:modified>
</cp:coreProperties>
</file>