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87" r:id="rId2"/>
    <p:sldId id="306" r:id="rId3"/>
    <p:sldId id="310" r:id="rId4"/>
    <p:sldId id="308" r:id="rId5"/>
    <p:sldId id="311" r:id="rId6"/>
    <p:sldId id="332" r:id="rId7"/>
    <p:sldId id="333" r:id="rId8"/>
    <p:sldId id="307" r:id="rId9"/>
    <p:sldId id="324" r:id="rId10"/>
    <p:sldId id="312" r:id="rId11"/>
    <p:sldId id="321" r:id="rId12"/>
    <p:sldId id="326" r:id="rId13"/>
    <p:sldId id="328" r:id="rId14"/>
    <p:sldId id="329" r:id="rId15"/>
    <p:sldId id="330" r:id="rId16"/>
    <p:sldId id="331" r:id="rId17"/>
    <p:sldId id="313" r:id="rId18"/>
    <p:sldId id="314" r:id="rId19"/>
    <p:sldId id="316" r:id="rId20"/>
    <p:sldId id="318" r:id="rId21"/>
    <p:sldId id="317" r:id="rId22"/>
    <p:sldId id="319" r:id="rId23"/>
    <p:sldId id="320" r:id="rId24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23"/>
    <a:srgbClr val="00506E"/>
    <a:srgbClr val="3333CC"/>
    <a:srgbClr val="FFFF66"/>
    <a:srgbClr val="66FF33"/>
    <a:srgbClr val="FF33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23" autoAdjust="0"/>
    <p:restoredTop sz="94718" autoAdjust="0"/>
  </p:normalViewPr>
  <p:slideViewPr>
    <p:cSldViewPr snapToGrid="0">
      <p:cViewPr varScale="1">
        <p:scale>
          <a:sx n="106" d="100"/>
          <a:sy n="106" d="100"/>
        </p:scale>
        <p:origin x="129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6.wmf"/><Relationship Id="rId5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37E939-5D64-41CF-84C3-7AC6BD594FB8}" type="datetimeFigureOut">
              <a:rPr lang="hu-HU"/>
              <a:pPr>
                <a:defRPr/>
              </a:pPr>
              <a:t>2013.11.21.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E99F8F-012F-490B-BF39-D86FCEB45A7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5076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039393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91229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563622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147826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317827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363549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11491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98356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399733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175100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779078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911571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656071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28075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490538" y="6246813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sz="1400">
                <a:solidFill>
                  <a:schemeClr val="bg1"/>
                </a:solidFill>
              </a:rPr>
              <a:t>Hő- és Áramlástan II.</a:t>
            </a:r>
            <a:endParaRPr lang="hu-HU" sz="1400" b="1" i="1">
              <a:solidFill>
                <a:schemeClr val="bg1"/>
              </a:solidFill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30838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  <p:pic>
        <p:nvPicPr>
          <p:cNvPr id="1030" name="Picture 9" descr="sze_logo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138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6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19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2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Hősugárzás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3350"/>
            <a:ext cx="8229600" cy="1020763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Hősugárzás</a:t>
            </a:r>
            <a:br>
              <a:rPr lang="hu-HU" sz="3600" b="1" smtClean="0">
                <a:solidFill>
                  <a:schemeClr val="tx1"/>
                </a:solidFill>
              </a:rPr>
            </a:br>
            <a:r>
              <a:rPr lang="hu-HU" sz="2800" b="1" smtClean="0">
                <a:solidFill>
                  <a:schemeClr val="tx1"/>
                </a:solidFill>
              </a:rPr>
              <a:t>alapfogalmak</a:t>
            </a:r>
          </a:p>
        </p:txBody>
      </p:sp>
      <p:sp>
        <p:nvSpPr>
          <p:cNvPr id="164873" name="Text Box 9"/>
          <p:cNvSpPr txBox="1">
            <a:spLocks noChangeArrowheads="1"/>
          </p:cNvSpPr>
          <p:nvPr/>
        </p:nvSpPr>
        <p:spPr bwMode="auto">
          <a:xfrm>
            <a:off x="257175" y="1992313"/>
            <a:ext cx="8504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/>
              <a:t>Elektromágneses sugárzás: az elektromos és a mágneses térerősség időbeni változásának tovaterjedése. Az előforduló hullámhosszúságok a 10</a:t>
            </a:r>
            <a:r>
              <a:rPr lang="hu-HU" sz="2400" baseline="30000"/>
              <a:t>-15</a:t>
            </a:r>
            <a:r>
              <a:rPr lang="hu-HU" sz="2400"/>
              <a:t> – 10</a:t>
            </a:r>
            <a:r>
              <a:rPr lang="hu-HU" sz="2400" baseline="30000"/>
              <a:t>8</a:t>
            </a:r>
            <a:r>
              <a:rPr lang="hu-HU" sz="2400"/>
              <a:t> </a:t>
            </a:r>
            <a:r>
              <a:rPr lang="hu-HU" sz="2400" i="1"/>
              <a:t>m</a:t>
            </a:r>
            <a:r>
              <a:rPr lang="hu-HU" sz="2400"/>
              <a:t> tartományba esnek. </a:t>
            </a:r>
          </a:p>
        </p:txBody>
      </p:sp>
      <p:sp>
        <p:nvSpPr>
          <p:cNvPr id="164874" name="Text Box 10"/>
          <p:cNvSpPr txBox="1">
            <a:spLocks noChangeArrowheads="1"/>
          </p:cNvSpPr>
          <p:nvPr/>
        </p:nvSpPr>
        <p:spPr bwMode="auto">
          <a:xfrm>
            <a:off x="319088" y="3503613"/>
            <a:ext cx="8504237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1325" indent="-441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Elektromágneses hullámokat egy test részben: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átengedi (átengedési tényező D</a:t>
            </a:r>
            <a:r>
              <a:rPr lang="hu-HU" sz="2400">
                <a:sym typeface="Symbol" pitchFamily="18" charset="2"/>
              </a:rPr>
              <a:t>1</a:t>
            </a:r>
            <a:r>
              <a:rPr lang="hu-HU" sz="2400"/>
              <a:t>),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visszaveri (visszaverődési tényező R</a:t>
            </a:r>
            <a:r>
              <a:rPr lang="hu-HU" sz="2400">
                <a:sym typeface="Symbol" pitchFamily="18" charset="2"/>
              </a:rPr>
              <a:t>1</a:t>
            </a:r>
            <a:r>
              <a:rPr lang="hu-HU" sz="2400"/>
              <a:t>),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elnyeli (abszorpciós, elnyelési tényező a</a:t>
            </a:r>
            <a:r>
              <a:rPr lang="hu-HU" sz="2400">
                <a:sym typeface="Symbol" pitchFamily="18" charset="2"/>
              </a:rPr>
              <a:t>1</a:t>
            </a:r>
            <a:r>
              <a:rPr lang="hu-HU" sz="2400"/>
              <a:t>).</a:t>
            </a:r>
          </a:p>
        </p:txBody>
      </p:sp>
      <p:sp>
        <p:nvSpPr>
          <p:cNvPr id="164875" name="Text Box 11"/>
          <p:cNvSpPr txBox="1">
            <a:spLocks noChangeArrowheads="1"/>
          </p:cNvSpPr>
          <p:nvPr/>
        </p:nvSpPr>
        <p:spPr bwMode="auto">
          <a:xfrm>
            <a:off x="3325813" y="5746750"/>
            <a:ext cx="2484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1325" indent="-441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/>
              <a:t>a+R+D=1</a:t>
            </a:r>
          </a:p>
        </p:txBody>
      </p:sp>
      <p:sp>
        <p:nvSpPr>
          <p:cNvPr id="164876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244475" y="1185863"/>
            <a:ext cx="8351838" cy="1004887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u-HU" sz="2400" smtClean="0"/>
              <a:t>Közvetítő anyag illetve közeg nélküli hőterjedési jelenség. (elektromágneses sugárzás)</a:t>
            </a:r>
          </a:p>
        </p:txBody>
      </p:sp>
      <p:pic>
        <p:nvPicPr>
          <p:cNvPr id="8" name="Kép 7" descr="Spektr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2211388"/>
            <a:ext cx="857091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4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4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4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4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4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4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4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4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4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4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4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4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4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4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4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4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4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  <p:bldP spid="164873" grpId="0" build="p"/>
      <p:bldP spid="164874" grpId="0" build="p"/>
      <p:bldP spid="164875" grpId="0" build="p"/>
      <p:bldP spid="16487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Élőláb helye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257175" y="1577975"/>
            <a:ext cx="8504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b="1" u="sng"/>
              <a:t>Abszolút fekete test</a:t>
            </a:r>
            <a:r>
              <a:rPr lang="hu-HU" sz="2400"/>
              <a:t>: a ráeső összes sugárzást elnyeli (a=1).</a:t>
            </a:r>
          </a:p>
        </p:txBody>
      </p:sp>
      <p:sp>
        <p:nvSpPr>
          <p:cNvPr id="175109" name="Text Box 5"/>
          <p:cNvSpPr txBox="1">
            <a:spLocks noChangeArrowheads="1"/>
          </p:cNvSpPr>
          <p:nvPr/>
        </p:nvSpPr>
        <p:spPr bwMode="auto">
          <a:xfrm>
            <a:off x="260350" y="2473325"/>
            <a:ext cx="86550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b="1" u="sng"/>
              <a:t>Az abszolút fekete test sugárzása</a:t>
            </a:r>
            <a:r>
              <a:rPr lang="hu-HU" sz="2400"/>
              <a:t>: minden hullámhosszon végez kisugárzást ( a színkép folytonos!).</a:t>
            </a:r>
          </a:p>
        </p:txBody>
      </p:sp>
      <p:graphicFrame>
        <p:nvGraphicFramePr>
          <p:cNvPr id="175110" name="Object 6"/>
          <p:cNvGraphicFramePr>
            <a:graphicFrameLocks noGrp="1" noChangeAspect="1"/>
          </p:cNvGraphicFramePr>
          <p:nvPr>
            <p:ph/>
          </p:nvPr>
        </p:nvGraphicFramePr>
        <p:xfrm>
          <a:off x="2516188" y="4778375"/>
          <a:ext cx="4037012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Egyenlet" r:id="rId3" imgW="1651000" imgH="546100" progId="Equation.3">
                  <p:embed/>
                </p:oleObj>
              </mc:Choice>
              <mc:Fallback>
                <p:oleObj name="Egyenlet" r:id="rId3" imgW="1651000" imgH="546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188" y="4778375"/>
                        <a:ext cx="4037012" cy="133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12" name="Text Box 8"/>
          <p:cNvSpPr txBox="1">
            <a:spLocks noChangeArrowheads="1"/>
          </p:cNvSpPr>
          <p:nvPr/>
        </p:nvSpPr>
        <p:spPr bwMode="auto">
          <a:xfrm>
            <a:off x="2835275" y="3327400"/>
            <a:ext cx="3382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b="1"/>
              <a:t>A Planck törvény</a:t>
            </a:r>
          </a:p>
        </p:txBody>
      </p:sp>
      <p:sp>
        <p:nvSpPr>
          <p:cNvPr id="175114" name="Rectangle 10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hu-HU" sz="3600" b="1"/>
              <a:t>Hősugárzás</a:t>
            </a:r>
            <a:br>
              <a:rPr lang="hu-HU" sz="3600" b="1"/>
            </a:br>
            <a:r>
              <a:rPr lang="hu-HU" sz="2800" b="1"/>
              <a:t>Az abszolút fekete test</a:t>
            </a:r>
          </a:p>
        </p:txBody>
      </p:sp>
      <p:sp>
        <p:nvSpPr>
          <p:cNvPr id="175115" name="Text Box 11"/>
          <p:cNvSpPr txBox="1">
            <a:spLocks noChangeArrowheads="1"/>
          </p:cNvSpPr>
          <p:nvPr/>
        </p:nvSpPr>
        <p:spPr bwMode="auto">
          <a:xfrm>
            <a:off x="252413" y="3865563"/>
            <a:ext cx="86550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A ‘</a:t>
            </a:r>
            <a:r>
              <a:rPr lang="hu-HU" sz="2400" i="1"/>
              <a:t>T</a:t>
            </a:r>
            <a:r>
              <a:rPr lang="hu-HU" sz="2400"/>
              <a:t>’ hőmérsékletű abszolút fekete test által valamely ‘</a:t>
            </a:r>
            <a:r>
              <a:rPr lang="hu-HU" sz="2400" i="1">
                <a:sym typeface="Symbol" pitchFamily="18" charset="2"/>
              </a:rPr>
              <a:t></a:t>
            </a:r>
            <a:r>
              <a:rPr lang="hu-HU" sz="2400">
                <a:sym typeface="Symbol" pitchFamily="18" charset="2"/>
              </a:rPr>
              <a:t>’</a:t>
            </a:r>
            <a:r>
              <a:rPr lang="hu-HU" sz="2400"/>
              <a:t> hullámhosszon mutatott sugárzásintenzitásról.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5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5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5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5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5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8" grpId="0" build="p"/>
      <p:bldP spid="175109" grpId="0" build="p"/>
      <p:bldP spid="175112" grpId="0"/>
      <p:bldP spid="175114" grpId="0"/>
      <p:bldP spid="1751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72059" name="AutoShape 27"/>
          <p:cNvSpPr>
            <a:spLocks/>
          </p:cNvSpPr>
          <p:nvPr/>
        </p:nvSpPr>
        <p:spPr bwMode="auto">
          <a:xfrm>
            <a:off x="5121275" y="1592263"/>
            <a:ext cx="3733800" cy="1233487"/>
          </a:xfrm>
          <a:prstGeom prst="borderCallout2">
            <a:avLst>
              <a:gd name="adj1" fmla="val 9269"/>
              <a:gd name="adj2" fmla="val -2042"/>
              <a:gd name="adj3" fmla="val 9269"/>
              <a:gd name="adj4" fmla="val -30653"/>
              <a:gd name="adj5" fmla="val 90731"/>
              <a:gd name="adj6" fmla="val -6126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hu-HU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Hősugárzás</a:t>
            </a:r>
            <a:br>
              <a:rPr lang="hu-HU" sz="3600" b="1" smtClean="0">
                <a:solidFill>
                  <a:schemeClr val="tx1"/>
                </a:solidFill>
              </a:rPr>
            </a:br>
            <a:r>
              <a:rPr lang="hu-HU" sz="2800" b="1" smtClean="0">
                <a:solidFill>
                  <a:schemeClr val="tx1"/>
                </a:solidFill>
              </a:rPr>
              <a:t>Az abszolút fekete test</a:t>
            </a:r>
          </a:p>
        </p:txBody>
      </p:sp>
      <p:sp>
        <p:nvSpPr>
          <p:cNvPr id="172042" name="Freeform 10"/>
          <p:cNvSpPr>
            <a:spLocks/>
          </p:cNvSpPr>
          <p:nvPr/>
        </p:nvSpPr>
        <p:spPr bwMode="auto">
          <a:xfrm>
            <a:off x="1127125" y="3768725"/>
            <a:ext cx="5349875" cy="2128838"/>
          </a:xfrm>
          <a:custGeom>
            <a:avLst/>
            <a:gdLst>
              <a:gd name="T0" fmla="*/ 0 w 3370"/>
              <a:gd name="T1" fmla="*/ 2147483647 h 1341"/>
              <a:gd name="T2" fmla="*/ 2147483647 w 3370"/>
              <a:gd name="T3" fmla="*/ 2147483647 h 1341"/>
              <a:gd name="T4" fmla="*/ 2147483647 w 3370"/>
              <a:gd name="T5" fmla="*/ 2147483647 h 1341"/>
              <a:gd name="T6" fmla="*/ 2147483647 w 3370"/>
              <a:gd name="T7" fmla="*/ 2147483647 h 1341"/>
              <a:gd name="T8" fmla="*/ 2147483647 w 3370"/>
              <a:gd name="T9" fmla="*/ 2147483647 h 1341"/>
              <a:gd name="T10" fmla="*/ 2147483647 w 3370"/>
              <a:gd name="T11" fmla="*/ 2147483647 h 1341"/>
              <a:gd name="T12" fmla="*/ 2147483647 w 3370"/>
              <a:gd name="T13" fmla="*/ 2147483647 h 1341"/>
              <a:gd name="T14" fmla="*/ 2147483647 w 3370"/>
              <a:gd name="T15" fmla="*/ 2147483647 h 1341"/>
              <a:gd name="T16" fmla="*/ 2147483647 w 3370"/>
              <a:gd name="T17" fmla="*/ 2147483647 h 1341"/>
              <a:gd name="T18" fmla="*/ 2147483647 w 3370"/>
              <a:gd name="T19" fmla="*/ 2147483647 h 134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370"/>
              <a:gd name="T31" fmla="*/ 0 h 1341"/>
              <a:gd name="T32" fmla="*/ 3370 w 3370"/>
              <a:gd name="T33" fmla="*/ 1341 h 134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370" h="1341">
                <a:moveTo>
                  <a:pt x="0" y="1341"/>
                </a:moveTo>
                <a:cubicBezTo>
                  <a:pt x="65" y="1328"/>
                  <a:pt x="130" y="1316"/>
                  <a:pt x="231" y="1226"/>
                </a:cubicBezTo>
                <a:cubicBezTo>
                  <a:pt x="332" y="1136"/>
                  <a:pt x="508" y="953"/>
                  <a:pt x="605" y="803"/>
                </a:cubicBezTo>
                <a:cubicBezTo>
                  <a:pt x="702" y="653"/>
                  <a:pt x="750" y="503"/>
                  <a:pt x="816" y="323"/>
                </a:cubicBezTo>
                <a:cubicBezTo>
                  <a:pt x="912" y="179"/>
                  <a:pt x="954" y="124"/>
                  <a:pt x="1037" y="83"/>
                </a:cubicBezTo>
                <a:cubicBezTo>
                  <a:pt x="1120" y="42"/>
                  <a:pt x="1169" y="0"/>
                  <a:pt x="1315" y="74"/>
                </a:cubicBezTo>
                <a:cubicBezTo>
                  <a:pt x="1461" y="148"/>
                  <a:pt x="1748" y="400"/>
                  <a:pt x="1911" y="525"/>
                </a:cubicBezTo>
                <a:cubicBezTo>
                  <a:pt x="2074" y="650"/>
                  <a:pt x="2125" y="725"/>
                  <a:pt x="2295" y="823"/>
                </a:cubicBezTo>
                <a:cubicBezTo>
                  <a:pt x="2465" y="921"/>
                  <a:pt x="2749" y="1044"/>
                  <a:pt x="2928" y="1111"/>
                </a:cubicBezTo>
                <a:cubicBezTo>
                  <a:pt x="3107" y="1178"/>
                  <a:pt x="3238" y="1202"/>
                  <a:pt x="3370" y="1226"/>
                </a:cubicBezTo>
              </a:path>
            </a:pathLst>
          </a:custGeom>
          <a:noFill/>
          <a:ln w="254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2044" name="Freeform 12"/>
          <p:cNvSpPr>
            <a:spLocks/>
          </p:cNvSpPr>
          <p:nvPr/>
        </p:nvSpPr>
        <p:spPr bwMode="auto">
          <a:xfrm>
            <a:off x="1127125" y="2239963"/>
            <a:ext cx="5426075" cy="3641725"/>
          </a:xfrm>
          <a:custGeom>
            <a:avLst/>
            <a:gdLst>
              <a:gd name="T0" fmla="*/ 0 w 3418"/>
              <a:gd name="T1" fmla="*/ 2147483647 h 2294"/>
              <a:gd name="T2" fmla="*/ 2147483647 w 3418"/>
              <a:gd name="T3" fmla="*/ 2147483647 h 2294"/>
              <a:gd name="T4" fmla="*/ 2147483647 w 3418"/>
              <a:gd name="T5" fmla="*/ 2147483647 h 2294"/>
              <a:gd name="T6" fmla="*/ 2147483647 w 3418"/>
              <a:gd name="T7" fmla="*/ 2147483647 h 2294"/>
              <a:gd name="T8" fmla="*/ 2147483647 w 3418"/>
              <a:gd name="T9" fmla="*/ 2147483647 h 2294"/>
              <a:gd name="T10" fmla="*/ 2147483647 w 3418"/>
              <a:gd name="T11" fmla="*/ 2147483647 h 2294"/>
              <a:gd name="T12" fmla="*/ 2147483647 w 3418"/>
              <a:gd name="T13" fmla="*/ 2147483647 h 2294"/>
              <a:gd name="T14" fmla="*/ 2147483647 w 3418"/>
              <a:gd name="T15" fmla="*/ 2147483647 h 2294"/>
              <a:gd name="T16" fmla="*/ 2147483647 w 3418"/>
              <a:gd name="T17" fmla="*/ 2147483647 h 229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418"/>
              <a:gd name="T28" fmla="*/ 0 h 2294"/>
              <a:gd name="T29" fmla="*/ 3418 w 3418"/>
              <a:gd name="T30" fmla="*/ 2294 h 229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418" h="2294">
                <a:moveTo>
                  <a:pt x="0" y="2294"/>
                </a:moveTo>
                <a:cubicBezTo>
                  <a:pt x="80" y="2206"/>
                  <a:pt x="160" y="2119"/>
                  <a:pt x="240" y="1958"/>
                </a:cubicBezTo>
                <a:cubicBezTo>
                  <a:pt x="320" y="1797"/>
                  <a:pt x="402" y="1565"/>
                  <a:pt x="480" y="1325"/>
                </a:cubicBezTo>
                <a:cubicBezTo>
                  <a:pt x="558" y="1085"/>
                  <a:pt x="639" y="728"/>
                  <a:pt x="711" y="518"/>
                </a:cubicBezTo>
                <a:cubicBezTo>
                  <a:pt x="783" y="308"/>
                  <a:pt x="821" y="134"/>
                  <a:pt x="912" y="67"/>
                </a:cubicBezTo>
                <a:cubicBezTo>
                  <a:pt x="1003" y="0"/>
                  <a:pt x="1103" y="0"/>
                  <a:pt x="1258" y="115"/>
                </a:cubicBezTo>
                <a:cubicBezTo>
                  <a:pt x="1413" y="230"/>
                  <a:pt x="1586" y="521"/>
                  <a:pt x="1843" y="758"/>
                </a:cubicBezTo>
                <a:cubicBezTo>
                  <a:pt x="2100" y="995"/>
                  <a:pt x="2541" y="1360"/>
                  <a:pt x="2803" y="1536"/>
                </a:cubicBezTo>
                <a:cubicBezTo>
                  <a:pt x="3065" y="1712"/>
                  <a:pt x="3241" y="1763"/>
                  <a:pt x="3418" y="1814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2046" name="Freeform 14"/>
          <p:cNvSpPr>
            <a:spLocks/>
          </p:cNvSpPr>
          <p:nvPr/>
        </p:nvSpPr>
        <p:spPr bwMode="auto">
          <a:xfrm>
            <a:off x="1112838" y="4668838"/>
            <a:ext cx="4768850" cy="1228725"/>
          </a:xfrm>
          <a:custGeom>
            <a:avLst/>
            <a:gdLst>
              <a:gd name="T0" fmla="*/ 0 w 3004"/>
              <a:gd name="T1" fmla="*/ 2147483647 h 774"/>
              <a:gd name="T2" fmla="*/ 2147483647 w 3004"/>
              <a:gd name="T3" fmla="*/ 2147483647 h 774"/>
              <a:gd name="T4" fmla="*/ 2147483647 w 3004"/>
              <a:gd name="T5" fmla="*/ 2147483647 h 774"/>
              <a:gd name="T6" fmla="*/ 2147483647 w 3004"/>
              <a:gd name="T7" fmla="*/ 2147483647 h 774"/>
              <a:gd name="T8" fmla="*/ 2147483647 w 3004"/>
              <a:gd name="T9" fmla="*/ 2147483647 h 774"/>
              <a:gd name="T10" fmla="*/ 2147483647 w 3004"/>
              <a:gd name="T11" fmla="*/ 2147483647 h 774"/>
              <a:gd name="T12" fmla="*/ 2147483647 w 3004"/>
              <a:gd name="T13" fmla="*/ 2147483647 h 7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04"/>
              <a:gd name="T22" fmla="*/ 0 h 774"/>
              <a:gd name="T23" fmla="*/ 3004 w 3004"/>
              <a:gd name="T24" fmla="*/ 774 h 7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04" h="774">
                <a:moveTo>
                  <a:pt x="0" y="774"/>
                </a:moveTo>
                <a:cubicBezTo>
                  <a:pt x="209" y="748"/>
                  <a:pt x="419" y="723"/>
                  <a:pt x="585" y="630"/>
                </a:cubicBezTo>
                <a:cubicBezTo>
                  <a:pt x="751" y="537"/>
                  <a:pt x="875" y="355"/>
                  <a:pt x="998" y="217"/>
                </a:cubicBezTo>
                <a:cubicBezTo>
                  <a:pt x="1121" y="79"/>
                  <a:pt x="1182" y="0"/>
                  <a:pt x="1324" y="16"/>
                </a:cubicBezTo>
                <a:cubicBezTo>
                  <a:pt x="1466" y="32"/>
                  <a:pt x="1654" y="190"/>
                  <a:pt x="1852" y="313"/>
                </a:cubicBezTo>
                <a:cubicBezTo>
                  <a:pt x="2050" y="412"/>
                  <a:pt x="2191" y="519"/>
                  <a:pt x="2515" y="611"/>
                </a:cubicBezTo>
                <a:cubicBezTo>
                  <a:pt x="2707" y="673"/>
                  <a:pt x="2921" y="675"/>
                  <a:pt x="3004" y="688"/>
                </a:cubicBezTo>
              </a:path>
            </a:pathLst>
          </a:custGeom>
          <a:noFill/>
          <a:ln w="254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2047" name="Freeform 15"/>
          <p:cNvSpPr>
            <a:spLocks/>
          </p:cNvSpPr>
          <p:nvPr/>
        </p:nvSpPr>
        <p:spPr bwMode="auto">
          <a:xfrm>
            <a:off x="2651125" y="1858963"/>
            <a:ext cx="823913" cy="3654425"/>
          </a:xfrm>
          <a:custGeom>
            <a:avLst/>
            <a:gdLst>
              <a:gd name="T0" fmla="*/ 0 w 691"/>
              <a:gd name="T1" fmla="*/ 0 h 2285"/>
              <a:gd name="T2" fmla="*/ 2147483647 w 691"/>
              <a:gd name="T3" fmla="*/ 2147483647 h 2285"/>
              <a:gd name="T4" fmla="*/ 2147483647 w 691"/>
              <a:gd name="T5" fmla="*/ 2147483647 h 2285"/>
              <a:gd name="T6" fmla="*/ 2147483647 w 691"/>
              <a:gd name="T7" fmla="*/ 2147483647 h 2285"/>
              <a:gd name="T8" fmla="*/ 2147483647 w 691"/>
              <a:gd name="T9" fmla="*/ 2147483647 h 22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1"/>
              <a:gd name="T16" fmla="*/ 0 h 2285"/>
              <a:gd name="T17" fmla="*/ 691 w 691"/>
              <a:gd name="T18" fmla="*/ 2285 h 22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1" h="2285">
                <a:moveTo>
                  <a:pt x="0" y="0"/>
                </a:moveTo>
                <a:cubicBezTo>
                  <a:pt x="25" y="143"/>
                  <a:pt x="51" y="286"/>
                  <a:pt x="106" y="528"/>
                </a:cubicBezTo>
                <a:cubicBezTo>
                  <a:pt x="161" y="770"/>
                  <a:pt x="249" y="1191"/>
                  <a:pt x="327" y="1450"/>
                </a:cubicBezTo>
                <a:cubicBezTo>
                  <a:pt x="405" y="1709"/>
                  <a:pt x="515" y="1944"/>
                  <a:pt x="576" y="2083"/>
                </a:cubicBezTo>
                <a:cubicBezTo>
                  <a:pt x="637" y="2222"/>
                  <a:pt x="664" y="2253"/>
                  <a:pt x="691" y="2285"/>
                </a:cubicBezTo>
              </a:path>
            </a:pathLst>
          </a:cu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2049" name="Text Box 17"/>
          <p:cNvSpPr txBox="1">
            <a:spLocks noChangeArrowheads="1"/>
          </p:cNvSpPr>
          <p:nvPr/>
        </p:nvSpPr>
        <p:spPr bwMode="auto">
          <a:xfrm>
            <a:off x="6523038" y="5746750"/>
            <a:ext cx="792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 ()</a:t>
            </a:r>
          </a:p>
        </p:txBody>
      </p:sp>
      <p:sp>
        <p:nvSpPr>
          <p:cNvPr id="172051" name="Text Box 19"/>
          <p:cNvSpPr txBox="1">
            <a:spLocks noChangeArrowheads="1"/>
          </p:cNvSpPr>
          <p:nvPr/>
        </p:nvSpPr>
        <p:spPr bwMode="auto">
          <a:xfrm>
            <a:off x="487363" y="1568450"/>
            <a:ext cx="1476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I</a:t>
            </a:r>
            <a:r>
              <a:rPr lang="hu-HU" sz="2000" b="1" i="1" baseline="-25000">
                <a:sym typeface="Symbol" pitchFamily="18" charset="2"/>
              </a:rPr>
              <a:t>o</a:t>
            </a:r>
            <a:r>
              <a:rPr lang="hu-HU" sz="2000" b="1" i="1">
                <a:sym typeface="Symbol" pitchFamily="18" charset="2"/>
              </a:rPr>
              <a:t> (W/m</a:t>
            </a:r>
            <a:r>
              <a:rPr lang="hu-HU" sz="2000" b="1" i="1" baseline="30000">
                <a:sym typeface="Symbol" pitchFamily="18" charset="2"/>
              </a:rPr>
              <a:t>3</a:t>
            </a:r>
            <a:r>
              <a:rPr lang="hu-HU" sz="2000" b="1" i="1">
                <a:sym typeface="Symbol" pitchFamily="18" charset="2"/>
              </a:rPr>
              <a:t>)</a:t>
            </a:r>
            <a:endParaRPr lang="hu-HU" sz="2000" b="1" i="1" baseline="-25000">
              <a:sym typeface="Symbol" pitchFamily="18" charset="2"/>
            </a:endParaRPr>
          </a:p>
        </p:txBody>
      </p:sp>
      <p:sp>
        <p:nvSpPr>
          <p:cNvPr id="172052" name="Text Box 20"/>
          <p:cNvSpPr txBox="1">
            <a:spLocks noChangeArrowheads="1"/>
          </p:cNvSpPr>
          <p:nvPr/>
        </p:nvSpPr>
        <p:spPr bwMode="auto">
          <a:xfrm>
            <a:off x="4183063" y="53260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T</a:t>
            </a:r>
            <a:r>
              <a:rPr lang="hu-HU" sz="2000" b="1" i="1" baseline="-25000">
                <a:sym typeface="Symbol" pitchFamily="18" charset="2"/>
              </a:rPr>
              <a:t>1</a:t>
            </a:r>
          </a:p>
        </p:txBody>
      </p:sp>
      <p:sp>
        <p:nvSpPr>
          <p:cNvPr id="172053" name="Text Box 21"/>
          <p:cNvSpPr txBox="1">
            <a:spLocks noChangeArrowheads="1"/>
          </p:cNvSpPr>
          <p:nvPr/>
        </p:nvSpPr>
        <p:spPr bwMode="auto">
          <a:xfrm>
            <a:off x="5089525" y="4892675"/>
            <a:ext cx="928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T</a:t>
            </a:r>
            <a:r>
              <a:rPr lang="hu-HU" sz="2000" b="1" i="1" baseline="-25000">
                <a:sym typeface="Symbol" pitchFamily="18" charset="2"/>
              </a:rPr>
              <a:t>2</a:t>
            </a:r>
            <a:r>
              <a:rPr lang="hu-HU" sz="2000" b="1" i="1">
                <a:sym typeface="Symbol" pitchFamily="18" charset="2"/>
              </a:rPr>
              <a:t>&gt;T</a:t>
            </a:r>
            <a:r>
              <a:rPr lang="hu-HU" sz="2000" b="1" i="1" baseline="-25000">
                <a:sym typeface="Symbol" pitchFamily="18" charset="2"/>
              </a:rPr>
              <a:t>1</a:t>
            </a:r>
          </a:p>
        </p:txBody>
      </p:sp>
      <p:sp>
        <p:nvSpPr>
          <p:cNvPr id="172054" name="Text Box 22"/>
          <p:cNvSpPr txBox="1">
            <a:spLocks noChangeArrowheads="1"/>
          </p:cNvSpPr>
          <p:nvPr/>
        </p:nvSpPr>
        <p:spPr bwMode="auto">
          <a:xfrm>
            <a:off x="6072188" y="4579938"/>
            <a:ext cx="928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T</a:t>
            </a:r>
            <a:r>
              <a:rPr lang="hu-HU" sz="2000" b="1" i="1" baseline="-25000">
                <a:sym typeface="Symbol" pitchFamily="18" charset="2"/>
              </a:rPr>
              <a:t>3</a:t>
            </a:r>
            <a:r>
              <a:rPr lang="hu-HU" sz="2000" b="1" i="1">
                <a:sym typeface="Symbol" pitchFamily="18" charset="2"/>
              </a:rPr>
              <a:t>&gt;T</a:t>
            </a:r>
            <a:r>
              <a:rPr lang="hu-HU" sz="2000" b="1" i="1" baseline="-25000">
                <a:sym typeface="Symbol" pitchFamily="18" charset="2"/>
              </a:rPr>
              <a:t>2</a:t>
            </a:r>
          </a:p>
        </p:txBody>
      </p:sp>
      <p:sp>
        <p:nvSpPr>
          <p:cNvPr id="172040" name="Line 8"/>
          <p:cNvSpPr>
            <a:spLocks noChangeShapeType="1"/>
          </p:cNvSpPr>
          <p:nvPr/>
        </p:nvSpPr>
        <p:spPr bwMode="auto">
          <a:xfrm>
            <a:off x="1128713" y="2089150"/>
            <a:ext cx="0" cy="37957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2041" name="Line 9"/>
          <p:cNvSpPr>
            <a:spLocks noChangeShapeType="1"/>
          </p:cNvSpPr>
          <p:nvPr/>
        </p:nvSpPr>
        <p:spPr bwMode="auto">
          <a:xfrm>
            <a:off x="1112838" y="5897563"/>
            <a:ext cx="51355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graphicFrame>
        <p:nvGraphicFramePr>
          <p:cNvPr id="172057" name="Object 25"/>
          <p:cNvGraphicFramePr>
            <a:graphicFrameLocks noGrp="1" noChangeAspect="1"/>
          </p:cNvGraphicFramePr>
          <p:nvPr>
            <p:ph sz="half" idx="2"/>
          </p:nvPr>
        </p:nvGraphicFramePr>
        <p:xfrm>
          <a:off x="5264150" y="1739900"/>
          <a:ext cx="3284538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Egyenlet" r:id="rId3" imgW="1435100" imgH="393700" progId="Equation.3">
                  <p:embed/>
                </p:oleObj>
              </mc:Choice>
              <mc:Fallback>
                <p:oleObj name="Egyenlet" r:id="rId3" imgW="1435100" imgH="3937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150" y="1739900"/>
                        <a:ext cx="3284538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2060" name="Text Box 28"/>
          <p:cNvSpPr txBox="1">
            <a:spLocks noChangeArrowheads="1"/>
          </p:cNvSpPr>
          <p:nvPr/>
        </p:nvSpPr>
        <p:spPr bwMode="auto">
          <a:xfrm>
            <a:off x="4070350" y="2881313"/>
            <a:ext cx="50736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/>
              <a:t>Wien-féle eltolódási törvény</a:t>
            </a:r>
          </a:p>
        </p:txBody>
      </p:sp>
      <p:sp>
        <p:nvSpPr>
          <p:cNvPr id="172062" name="Oval 30"/>
          <p:cNvSpPr>
            <a:spLocks noChangeArrowheads="1"/>
          </p:cNvSpPr>
          <p:nvPr/>
        </p:nvSpPr>
        <p:spPr bwMode="auto">
          <a:xfrm>
            <a:off x="2886075" y="3733800"/>
            <a:ext cx="174625" cy="177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2063" name="Oval 31"/>
          <p:cNvSpPr>
            <a:spLocks noChangeArrowheads="1"/>
          </p:cNvSpPr>
          <p:nvPr/>
        </p:nvSpPr>
        <p:spPr bwMode="auto">
          <a:xfrm>
            <a:off x="2624138" y="2182813"/>
            <a:ext cx="174625" cy="177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2064" name="Line 32"/>
          <p:cNvSpPr>
            <a:spLocks noChangeShapeType="1"/>
          </p:cNvSpPr>
          <p:nvPr/>
        </p:nvSpPr>
        <p:spPr bwMode="auto">
          <a:xfrm>
            <a:off x="3168650" y="4664075"/>
            <a:ext cx="0" cy="1233488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2065" name="Line 33"/>
          <p:cNvSpPr>
            <a:spLocks noChangeShapeType="1"/>
          </p:cNvSpPr>
          <p:nvPr/>
        </p:nvSpPr>
        <p:spPr bwMode="auto">
          <a:xfrm flipH="1">
            <a:off x="1122363" y="4678363"/>
            <a:ext cx="2032000" cy="4762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2061" name="Oval 29"/>
          <p:cNvSpPr>
            <a:spLocks noChangeArrowheads="1"/>
          </p:cNvSpPr>
          <p:nvPr/>
        </p:nvSpPr>
        <p:spPr bwMode="auto">
          <a:xfrm>
            <a:off x="3076575" y="4589463"/>
            <a:ext cx="174625" cy="177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2066" name="Text Box 34"/>
          <p:cNvSpPr txBox="1">
            <a:spLocks noChangeArrowheads="1"/>
          </p:cNvSpPr>
          <p:nvPr/>
        </p:nvSpPr>
        <p:spPr bwMode="auto">
          <a:xfrm>
            <a:off x="2982913" y="5913438"/>
            <a:ext cx="8445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</a:t>
            </a:r>
            <a:r>
              <a:rPr lang="hu-HU" sz="2000" b="1" i="1" baseline="-25000">
                <a:sym typeface="Symbol" pitchFamily="18" charset="2"/>
              </a:rPr>
              <a:t>Iomax</a:t>
            </a:r>
            <a:endParaRPr lang="hu-HU" sz="2000" b="1" i="1">
              <a:sym typeface="Symbol" pitchFamily="18" charset="2"/>
            </a:endParaRPr>
          </a:p>
        </p:txBody>
      </p:sp>
      <p:sp>
        <p:nvSpPr>
          <p:cNvPr id="172067" name="Text Box 35"/>
          <p:cNvSpPr txBox="1">
            <a:spLocks noChangeArrowheads="1"/>
          </p:cNvSpPr>
          <p:nvPr/>
        </p:nvSpPr>
        <p:spPr bwMode="auto">
          <a:xfrm>
            <a:off x="327025" y="4457700"/>
            <a:ext cx="792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I</a:t>
            </a:r>
            <a:r>
              <a:rPr lang="hu-HU" sz="2000" b="1" i="1" baseline="-25000">
                <a:sym typeface="Symbol" pitchFamily="18" charset="2"/>
              </a:rPr>
              <a:t>omax</a:t>
            </a:r>
          </a:p>
        </p:txBody>
      </p:sp>
      <p:graphicFrame>
        <p:nvGraphicFramePr>
          <p:cNvPr id="172055" name="Object 23"/>
          <p:cNvGraphicFramePr>
            <a:graphicFrameLocks noGrp="1" noChangeAspect="1"/>
          </p:cNvGraphicFramePr>
          <p:nvPr>
            <p:ph sz="half" idx="1"/>
          </p:nvPr>
        </p:nvGraphicFramePr>
        <p:xfrm>
          <a:off x="5216525" y="3448050"/>
          <a:ext cx="3729038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Egyenlet" r:id="rId5" imgW="1739900" imgH="431800" progId="Equation.3">
                  <p:embed/>
                </p:oleObj>
              </mc:Choice>
              <mc:Fallback>
                <p:oleObj name="Egyenlet" r:id="rId5" imgW="1739900" imgH="4318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6525" y="3448050"/>
                        <a:ext cx="3729038" cy="925513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2068" name="Text Box 36"/>
          <p:cNvSpPr txBox="1">
            <a:spLocks noChangeArrowheads="1"/>
          </p:cNvSpPr>
          <p:nvPr/>
        </p:nvSpPr>
        <p:spPr bwMode="auto">
          <a:xfrm>
            <a:off x="558800" y="3444875"/>
            <a:ext cx="8018463" cy="1016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000" dirty="0"/>
              <a:t>A maximális sugárzásintenzitás a 10</a:t>
            </a:r>
            <a:r>
              <a:rPr lang="hu-HU" sz="2000" baseline="30000" dirty="0"/>
              <a:t>-5</a:t>
            </a:r>
            <a:r>
              <a:rPr lang="hu-HU" sz="2000" dirty="0"/>
              <a:t> – 10</a:t>
            </a:r>
            <a:r>
              <a:rPr lang="hu-HU" sz="2000" baseline="30000" dirty="0"/>
              <a:t>-7</a:t>
            </a:r>
            <a:r>
              <a:rPr lang="hu-HU" sz="2000" dirty="0"/>
              <a:t> </a:t>
            </a:r>
            <a:r>
              <a:rPr lang="hu-HU" sz="2000" i="1" dirty="0"/>
              <a:t>m</a:t>
            </a:r>
            <a:r>
              <a:rPr lang="hu-HU" sz="2000" dirty="0"/>
              <a:t>-es hullámhosszúság-tartományba (</a:t>
            </a:r>
            <a:r>
              <a:rPr lang="hu-HU" sz="2000" i="1" dirty="0"/>
              <a:t>infravörös fény</a:t>
            </a:r>
            <a:r>
              <a:rPr lang="hu-HU" sz="2000" dirty="0"/>
              <a:t>) esik és a hőmérséklet növekedésével a maximális sugárzásintenzitáshoz tartozó hullámhossz csökken!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7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7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7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7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7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7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7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7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7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7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7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172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17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17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59" grpId="0" animBg="1"/>
      <p:bldP spid="172034" grpId="0"/>
      <p:bldP spid="172042" grpId="0" animBg="1"/>
      <p:bldP spid="172044" grpId="0" animBg="1"/>
      <p:bldP spid="172046" grpId="0" animBg="1"/>
      <p:bldP spid="172047" grpId="0" animBg="1"/>
      <p:bldP spid="172049" grpId="0"/>
      <p:bldP spid="172051" grpId="0"/>
      <p:bldP spid="172052" grpId="0"/>
      <p:bldP spid="172053" grpId="0"/>
      <p:bldP spid="172054" grpId="0"/>
      <p:bldP spid="172040" grpId="0" animBg="1"/>
      <p:bldP spid="172041" grpId="0" animBg="1"/>
      <p:bldP spid="172060" grpId="0"/>
      <p:bldP spid="172062" grpId="0" animBg="1"/>
      <p:bldP spid="172063" grpId="0" animBg="1"/>
      <p:bldP spid="172064" grpId="0" animBg="1"/>
      <p:bldP spid="172065" grpId="0" animBg="1"/>
      <p:bldP spid="172061" grpId="0" animBg="1"/>
      <p:bldP spid="172066" grpId="0"/>
      <p:bldP spid="172067" grpId="0"/>
      <p:bldP spid="172068" grpId="0" animBg="1"/>
      <p:bldP spid="17206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Szürke test – Szürke sugárzás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90713"/>
            <a:ext cx="8229600" cy="2971800"/>
          </a:xfrm>
        </p:spPr>
        <p:txBody>
          <a:bodyPr/>
          <a:lstStyle/>
          <a:p>
            <a:pPr eaLnBrk="1" hangingPunct="1"/>
            <a:r>
              <a:rPr lang="hu-HU" sz="2800" smtClean="0"/>
              <a:t>A sugárzása minden hullámhosszon folytonos.</a:t>
            </a:r>
          </a:p>
          <a:p>
            <a:pPr eaLnBrk="1" hangingPunct="1"/>
            <a:r>
              <a:rPr lang="hu-HU" sz="2800" smtClean="0"/>
              <a:t>A sugárzásintenzitása (</a:t>
            </a:r>
            <a:r>
              <a:rPr lang="hu-HU" sz="2800" b="1" i="1" smtClean="0"/>
              <a:t>I</a:t>
            </a:r>
            <a:r>
              <a:rPr lang="hu-HU" sz="2800" smtClean="0"/>
              <a:t>) minden hullámhosszon az abszolút fekete test sugárzásintenzitásának ‘</a:t>
            </a:r>
            <a:r>
              <a:rPr lang="hu-HU" sz="2800" b="1" i="1" smtClean="0">
                <a:sym typeface="Symbol" pitchFamily="18" charset="2"/>
              </a:rPr>
              <a:t>’</a:t>
            </a:r>
            <a:r>
              <a:rPr lang="hu-HU" sz="2800" smtClean="0">
                <a:sym typeface="Symbol" pitchFamily="18" charset="2"/>
              </a:rPr>
              <a:t> szorosa</a:t>
            </a:r>
            <a:r>
              <a:rPr lang="hu-HU" sz="2800" smtClean="0"/>
              <a:t>. </a:t>
            </a:r>
          </a:p>
          <a:p>
            <a:pPr eaLnBrk="1" hangingPunct="1"/>
            <a:r>
              <a:rPr lang="hu-HU" sz="2800" smtClean="0">
                <a:sym typeface="Symbol" pitchFamily="18" charset="2"/>
              </a:rPr>
              <a:t>a szürke test feketeségi foka (</a:t>
            </a:r>
            <a:r>
              <a:rPr lang="hu-HU" sz="2800" b="1" i="1" smtClean="0">
                <a:sym typeface="Symbol" pitchFamily="18" charset="2"/>
              </a:rPr>
              <a:t></a:t>
            </a:r>
            <a:r>
              <a:rPr lang="hu-HU" sz="2800" smtClean="0">
                <a:sym typeface="Symbol" pitchFamily="18" charset="2"/>
              </a:rPr>
              <a:t>), mindig kisebb mint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/>
      <p:bldP spid="1781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5263"/>
            <a:ext cx="8229600" cy="808037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Stefan-Boltzmann törvény</a:t>
            </a:r>
          </a:p>
        </p:txBody>
      </p:sp>
      <p:sp>
        <p:nvSpPr>
          <p:cNvPr id="163846" name="Text Box 6"/>
          <p:cNvSpPr txBox="1">
            <a:spLocks noChangeArrowheads="1"/>
          </p:cNvSpPr>
          <p:nvPr/>
        </p:nvSpPr>
        <p:spPr bwMode="auto">
          <a:xfrm>
            <a:off x="244475" y="3786188"/>
            <a:ext cx="86566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800" b="1" i="1" dirty="0" err="1" smtClean="0">
                <a:sym typeface="Symbol" pitchFamily="18" charset="2"/>
              </a:rPr>
              <a:t>c</a:t>
            </a:r>
            <a:r>
              <a:rPr lang="hu-HU" sz="2800" b="1" i="1" baseline="-25000" dirty="0" err="1" smtClean="0">
                <a:sym typeface="Symbol" pitchFamily="18" charset="2"/>
              </a:rPr>
              <a:t>o</a:t>
            </a:r>
            <a:r>
              <a:rPr lang="hu-HU" sz="2800" b="1" i="1" dirty="0" smtClean="0">
                <a:sym typeface="Symbol" pitchFamily="18" charset="2"/>
              </a:rPr>
              <a:t>=5,767·10</a:t>
            </a:r>
            <a:r>
              <a:rPr lang="hu-HU" sz="2800" b="1" i="1" baseline="30000" dirty="0" smtClean="0">
                <a:sym typeface="Symbol" pitchFamily="18" charset="2"/>
              </a:rPr>
              <a:t>-8</a:t>
            </a:r>
            <a:r>
              <a:rPr lang="hu-HU" sz="2800" dirty="0" smtClean="0">
                <a:sym typeface="Symbol" pitchFamily="18" charset="2"/>
              </a:rPr>
              <a:t> </a:t>
            </a:r>
            <a:r>
              <a:rPr lang="hu-HU" sz="2800" dirty="0">
                <a:sym typeface="Symbol" pitchFamily="18" charset="2"/>
              </a:rPr>
              <a:t>	(</a:t>
            </a:r>
            <a:r>
              <a:rPr lang="hu-HU" sz="2800" b="1" i="1" dirty="0">
                <a:sym typeface="Symbol" pitchFamily="18" charset="2"/>
              </a:rPr>
              <a:t>W/m</a:t>
            </a:r>
            <a:r>
              <a:rPr lang="hu-HU" sz="2800" b="1" i="1" baseline="30000" dirty="0">
                <a:sym typeface="Symbol" pitchFamily="18" charset="2"/>
              </a:rPr>
              <a:t>2</a:t>
            </a:r>
            <a:r>
              <a:rPr lang="en-US" sz="2800" b="1" i="1" dirty="0">
                <a:cs typeface="Arial" charset="0"/>
                <a:sym typeface="Symbol" pitchFamily="18" charset="2"/>
              </a:rPr>
              <a:t>·</a:t>
            </a:r>
            <a:r>
              <a:rPr lang="hu-HU" sz="2800" b="1" i="1" dirty="0">
                <a:cs typeface="Arial" charset="0"/>
                <a:sym typeface="Symbol" pitchFamily="18" charset="2"/>
              </a:rPr>
              <a:t>K</a:t>
            </a:r>
            <a:r>
              <a:rPr lang="hu-HU" sz="2800" b="1" i="1" baseline="30000" dirty="0">
                <a:cs typeface="Arial" charset="0"/>
                <a:sym typeface="Symbol" pitchFamily="18" charset="2"/>
              </a:rPr>
              <a:t>4</a:t>
            </a:r>
            <a:r>
              <a:rPr lang="hu-HU" sz="2800" dirty="0">
                <a:cs typeface="Arial" charset="0"/>
                <a:sym typeface="Symbol" pitchFamily="18" charset="2"/>
              </a:rPr>
              <a:t>) </a:t>
            </a:r>
            <a:r>
              <a:rPr lang="hu-HU" sz="2800" dirty="0">
                <a:sym typeface="Symbol" pitchFamily="18" charset="2"/>
              </a:rPr>
              <a:t>az abszolút fekete test sugárzási tényezője.</a:t>
            </a:r>
          </a:p>
        </p:txBody>
      </p:sp>
      <p:graphicFrame>
        <p:nvGraphicFramePr>
          <p:cNvPr id="163848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7830629"/>
              </p:ext>
            </p:extLst>
          </p:nvPr>
        </p:nvGraphicFramePr>
        <p:xfrm>
          <a:off x="2640013" y="2520950"/>
          <a:ext cx="3352800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Equation" r:id="rId3" imgW="1193760" imgH="431640" progId="Equation.3">
                  <p:embed/>
                </p:oleObj>
              </mc:Choice>
              <mc:Fallback>
                <p:oleObj name="Equation" r:id="rId3" imgW="1193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2520950"/>
                        <a:ext cx="3352800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0" name="Rectangle 10"/>
          <p:cNvSpPr>
            <a:spLocks noChangeArrowheads="1"/>
          </p:cNvSpPr>
          <p:nvPr/>
        </p:nvSpPr>
        <p:spPr bwMode="auto">
          <a:xfrm>
            <a:off x="217488" y="1019175"/>
            <a:ext cx="8351837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hu-HU" sz="2800"/>
              <a:t>A felületegység által kisugárzott energia (sugárzó képesség) az abszolút hőmérséklet negyedik hatványával arányos</a:t>
            </a:r>
          </a:p>
        </p:txBody>
      </p:sp>
      <p:sp>
        <p:nvSpPr>
          <p:cNvPr id="163852" name="Text Box 12"/>
          <p:cNvSpPr txBox="1">
            <a:spLocks noChangeArrowheads="1"/>
          </p:cNvSpPr>
          <p:nvPr/>
        </p:nvSpPr>
        <p:spPr bwMode="auto">
          <a:xfrm>
            <a:off x="246063" y="4787900"/>
            <a:ext cx="8656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l-GR" sz="2800" b="1" i="1">
                <a:cs typeface="Arial" charset="0"/>
                <a:sym typeface="Symbol" pitchFamily="18" charset="2"/>
              </a:rPr>
              <a:t>ε</a:t>
            </a:r>
            <a:r>
              <a:rPr lang="hu-HU" sz="2800">
                <a:cs typeface="Arial" charset="0"/>
                <a:sym typeface="Symbol" pitchFamily="18" charset="2"/>
              </a:rPr>
              <a:t> </a:t>
            </a:r>
            <a:r>
              <a:rPr lang="hu-HU" sz="2800">
                <a:sym typeface="Symbol" pitchFamily="18" charset="2"/>
              </a:rPr>
              <a:t>a test feketeségi foka.</a:t>
            </a:r>
          </a:p>
        </p:txBody>
      </p:sp>
      <p:sp>
        <p:nvSpPr>
          <p:cNvPr id="163853" name="Text Box 13"/>
          <p:cNvSpPr txBox="1">
            <a:spLocks noChangeArrowheads="1"/>
          </p:cNvSpPr>
          <p:nvPr/>
        </p:nvSpPr>
        <p:spPr bwMode="auto">
          <a:xfrm>
            <a:off x="247650" y="5376863"/>
            <a:ext cx="86566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>
                <a:sym typeface="Symbol" pitchFamily="18" charset="2"/>
              </a:rPr>
              <a:t>A test feketeségi fokának és az abszolút fekete test sugárzási tényezőjének szorzata a test sugárzási tényezője.</a:t>
            </a:r>
          </a:p>
        </p:txBody>
      </p:sp>
    </p:spTree>
    <p:extLst>
      <p:ext uri="{BB962C8B-B14F-4D97-AF65-F5344CB8AC3E}">
        <p14:creationId xmlns:p14="http://schemas.microsoft.com/office/powerpoint/2010/main" val="380114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3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  <p:bldP spid="163846" grpId="0" build="p"/>
      <p:bldP spid="163850" grpId="0" build="p"/>
      <p:bldP spid="163852" grpId="0" build="p"/>
      <p:bldP spid="16385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5263"/>
            <a:ext cx="8229600" cy="808037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Stefan-Boltzmann törvény</a:t>
            </a:r>
          </a:p>
        </p:txBody>
      </p:sp>
      <p:sp>
        <p:nvSpPr>
          <p:cNvPr id="163846" name="Text Box 6"/>
          <p:cNvSpPr txBox="1">
            <a:spLocks noChangeArrowheads="1"/>
          </p:cNvSpPr>
          <p:nvPr/>
        </p:nvSpPr>
        <p:spPr bwMode="auto">
          <a:xfrm>
            <a:off x="244475" y="5614958"/>
            <a:ext cx="8656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 dirty="0" smtClean="0">
                <a:sym typeface="Symbol" pitchFamily="18" charset="2"/>
              </a:rPr>
              <a:t>Itt </a:t>
            </a:r>
            <a:r>
              <a:rPr lang="hu-HU" sz="2800" b="1" i="1" dirty="0" err="1" smtClean="0">
                <a:sym typeface="Symbol" pitchFamily="18" charset="2"/>
              </a:rPr>
              <a:t>c</a:t>
            </a:r>
            <a:r>
              <a:rPr lang="hu-HU" sz="2800" b="1" i="1" baseline="-25000" dirty="0" err="1" smtClean="0">
                <a:sym typeface="Symbol" pitchFamily="18" charset="2"/>
              </a:rPr>
              <a:t>o</a:t>
            </a:r>
            <a:r>
              <a:rPr lang="hu-HU" sz="2800" b="1" i="1" dirty="0" smtClean="0">
                <a:sym typeface="Symbol" pitchFamily="18" charset="2"/>
              </a:rPr>
              <a:t>=5,767</a:t>
            </a:r>
            <a:r>
              <a:rPr lang="hu-HU" sz="2800" dirty="0" smtClean="0">
                <a:sym typeface="Symbol" pitchFamily="18" charset="2"/>
              </a:rPr>
              <a:t> (</a:t>
            </a:r>
            <a:r>
              <a:rPr lang="hu-HU" sz="2800" b="1" i="1" dirty="0">
                <a:sym typeface="Symbol" pitchFamily="18" charset="2"/>
              </a:rPr>
              <a:t>W/m</a:t>
            </a:r>
            <a:r>
              <a:rPr lang="hu-HU" sz="2800" b="1" i="1" baseline="30000" dirty="0">
                <a:sym typeface="Symbol" pitchFamily="18" charset="2"/>
              </a:rPr>
              <a:t>2</a:t>
            </a:r>
            <a:r>
              <a:rPr lang="en-US" sz="2800" b="1" i="1" dirty="0" smtClean="0">
                <a:cs typeface="Arial" charset="0"/>
                <a:sym typeface="Symbol" pitchFamily="18" charset="2"/>
              </a:rPr>
              <a:t>·</a:t>
            </a:r>
            <a:r>
              <a:rPr lang="hu-HU" sz="2800" b="1" i="1" dirty="0" smtClean="0">
                <a:cs typeface="Arial" charset="0"/>
                <a:sym typeface="Symbol" pitchFamily="18" charset="2"/>
              </a:rPr>
              <a:t>(K/100)</a:t>
            </a:r>
            <a:r>
              <a:rPr lang="hu-HU" sz="2800" b="1" i="1" baseline="30000" dirty="0" smtClean="0">
                <a:cs typeface="Arial" charset="0"/>
                <a:sym typeface="Symbol" pitchFamily="18" charset="2"/>
              </a:rPr>
              <a:t>4</a:t>
            </a:r>
            <a:r>
              <a:rPr lang="hu-HU" sz="2800" dirty="0">
                <a:cs typeface="Arial" charset="0"/>
                <a:sym typeface="Symbol" pitchFamily="18" charset="2"/>
              </a:rPr>
              <a:t>) </a:t>
            </a:r>
            <a:r>
              <a:rPr lang="hu-HU" sz="2800" dirty="0" smtClean="0">
                <a:cs typeface="Arial" charset="0"/>
                <a:sym typeface="Symbol" pitchFamily="18" charset="2"/>
              </a:rPr>
              <a:t>mértékegységű</a:t>
            </a:r>
            <a:endParaRPr lang="hu-HU" sz="2800" dirty="0">
              <a:sym typeface="Symbol" pitchFamily="18" charset="2"/>
            </a:endParaRPr>
          </a:p>
        </p:txBody>
      </p:sp>
      <p:graphicFrame>
        <p:nvGraphicFramePr>
          <p:cNvPr id="163848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07754512"/>
              </p:ext>
            </p:extLst>
          </p:nvPr>
        </p:nvGraphicFramePr>
        <p:xfrm>
          <a:off x="2416175" y="4213535"/>
          <a:ext cx="380206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gyenlet" r:id="rId3" imgW="1473200" imgH="469900" progId="Equation.3">
                  <p:embed/>
                </p:oleObj>
              </mc:Choice>
              <mc:Fallback>
                <p:oleObj name="Egyenlet" r:id="rId3" imgW="1473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6175" y="4213535"/>
                        <a:ext cx="3802063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0" name="Rectangle 10"/>
          <p:cNvSpPr>
            <a:spLocks noChangeArrowheads="1"/>
          </p:cNvSpPr>
          <p:nvPr/>
        </p:nvSpPr>
        <p:spPr bwMode="auto">
          <a:xfrm>
            <a:off x="217488" y="941355"/>
            <a:ext cx="8351837" cy="335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hu-HU" sz="2600" dirty="0" smtClean="0"/>
              <a:t>Tekintettel arra, hogy a sugárzás útján átvitt hőmennyiség csak magas hőmérsékletek esetén számottevő, az abszolút hőmérséklet negyedik hatványa kényelmetlenül nagy szám. Éppen ezért a Stefan-Boltzmann állandó értékében szereplő nagyságrendet célszerű az abszolút hőmérséklethez kapcsolni, azaz a Stefan-Boltzmann törvényt a gyakorlatban a következő formában alkalmazzák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2871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  <p:bldP spid="163846" grpId="0" build="p"/>
      <p:bldP spid="16385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Élőláb helye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 Kirchoff törvény</a:t>
            </a:r>
          </a:p>
        </p:txBody>
      </p:sp>
      <p:graphicFrame>
        <p:nvGraphicFramePr>
          <p:cNvPr id="171029" name="Object 21"/>
          <p:cNvGraphicFramePr>
            <a:graphicFrameLocks noGrp="1" noChangeAspect="1"/>
          </p:cNvGraphicFramePr>
          <p:nvPr>
            <p:ph sz="half" idx="1"/>
          </p:nvPr>
        </p:nvGraphicFramePr>
        <p:xfrm>
          <a:off x="4840288" y="1812925"/>
          <a:ext cx="32448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2" name="Egyenlet" r:id="rId3" imgW="825500" imgH="228600" progId="Equation.3">
                  <p:embed/>
                </p:oleObj>
              </mc:Choice>
              <mc:Fallback>
                <p:oleObj name="Egyenlet" r:id="rId3" imgW="8255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0288" y="1812925"/>
                        <a:ext cx="32448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8" name="Object 3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575300" y="1235075"/>
          <a:ext cx="1549400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3" name="Egyenlet" r:id="rId5" imgW="482391" imgH="393529" progId="Equation.3">
                  <p:embed/>
                </p:oleObj>
              </mc:Choice>
              <mc:Fallback>
                <p:oleObj name="Egyenlet" r:id="rId5" imgW="482391" imgH="393529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5300" y="1235075"/>
                        <a:ext cx="1549400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274638" y="1417638"/>
            <a:ext cx="639762" cy="41449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246313" y="1439863"/>
            <a:ext cx="639762" cy="4144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015" name="AutoShape 7"/>
          <p:cNvSpPr>
            <a:spLocks/>
          </p:cNvSpPr>
          <p:nvPr/>
        </p:nvSpPr>
        <p:spPr bwMode="auto">
          <a:xfrm>
            <a:off x="4337050" y="5697538"/>
            <a:ext cx="1951038" cy="441325"/>
          </a:xfrm>
          <a:prstGeom prst="borderCallout2">
            <a:avLst>
              <a:gd name="adj1" fmla="val 25898"/>
              <a:gd name="adj2" fmla="val -3907"/>
              <a:gd name="adj3" fmla="val 25898"/>
              <a:gd name="adj4" fmla="val -41171"/>
              <a:gd name="adj5" fmla="val -83727"/>
              <a:gd name="adj6" fmla="val -7562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/>
              <a:t>Szürke test</a:t>
            </a:r>
          </a:p>
        </p:txBody>
      </p:sp>
      <p:sp>
        <p:nvSpPr>
          <p:cNvPr id="171016" name="AutoShape 8"/>
          <p:cNvSpPr>
            <a:spLocks/>
          </p:cNvSpPr>
          <p:nvPr/>
        </p:nvSpPr>
        <p:spPr bwMode="auto">
          <a:xfrm>
            <a:off x="2276475" y="5899150"/>
            <a:ext cx="1951038" cy="685800"/>
          </a:xfrm>
          <a:prstGeom prst="borderCallout2">
            <a:avLst>
              <a:gd name="adj1" fmla="val 16667"/>
              <a:gd name="adj2" fmla="val -3907"/>
              <a:gd name="adj3" fmla="val 16667"/>
              <a:gd name="adj4" fmla="val -35315"/>
              <a:gd name="adj5" fmla="val -65509"/>
              <a:gd name="adj6" fmla="val -6794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/>
              <a:t>Abszolút fekete test</a:t>
            </a:r>
          </a:p>
        </p:txBody>
      </p:sp>
      <p:sp>
        <p:nvSpPr>
          <p:cNvPr id="171017" name="AutoShape 9"/>
          <p:cNvSpPr>
            <a:spLocks noChangeArrowheads="1"/>
          </p:cNvSpPr>
          <p:nvPr/>
        </p:nvSpPr>
        <p:spPr bwMode="auto">
          <a:xfrm flipH="1">
            <a:off x="928688" y="1827213"/>
            <a:ext cx="1295400" cy="749300"/>
          </a:xfrm>
          <a:prstGeom prst="rightArrow">
            <a:avLst>
              <a:gd name="adj1" fmla="val 50000"/>
              <a:gd name="adj2" fmla="val 4322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019" name="AutoShape 11"/>
          <p:cNvSpPr>
            <a:spLocks noChangeArrowheads="1"/>
          </p:cNvSpPr>
          <p:nvPr/>
        </p:nvSpPr>
        <p:spPr bwMode="auto">
          <a:xfrm rot="12435407" flipH="1">
            <a:off x="841375" y="3349625"/>
            <a:ext cx="1455738" cy="742950"/>
          </a:xfrm>
          <a:prstGeom prst="rightArrow">
            <a:avLst>
              <a:gd name="adj1" fmla="val 50000"/>
              <a:gd name="adj2" fmla="val 48985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020" name="AutoShape 12"/>
          <p:cNvSpPr>
            <a:spLocks noChangeArrowheads="1"/>
          </p:cNvSpPr>
          <p:nvPr/>
        </p:nvSpPr>
        <p:spPr bwMode="auto">
          <a:xfrm rot="19919450" flipH="1">
            <a:off x="849313" y="4356100"/>
            <a:ext cx="1454150" cy="504825"/>
          </a:xfrm>
          <a:prstGeom prst="rightArrow">
            <a:avLst>
              <a:gd name="adj1" fmla="val 50000"/>
              <a:gd name="adj2" fmla="val 7201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021" name="AutoShape 13"/>
          <p:cNvSpPr>
            <a:spLocks/>
          </p:cNvSpPr>
          <p:nvPr/>
        </p:nvSpPr>
        <p:spPr bwMode="auto">
          <a:xfrm>
            <a:off x="635000" y="884238"/>
            <a:ext cx="579438" cy="412750"/>
          </a:xfrm>
          <a:prstGeom prst="borderCallout2">
            <a:avLst>
              <a:gd name="adj1" fmla="val 27694"/>
              <a:gd name="adj2" fmla="val 113153"/>
              <a:gd name="adj3" fmla="val 27694"/>
              <a:gd name="adj4" fmla="val 143833"/>
              <a:gd name="adj5" fmla="val 260769"/>
              <a:gd name="adj6" fmla="val 175889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b="1" i="1"/>
              <a:t>E</a:t>
            </a:r>
          </a:p>
        </p:txBody>
      </p:sp>
      <p:sp>
        <p:nvSpPr>
          <p:cNvPr id="171022" name="AutoShape 14"/>
          <p:cNvSpPr>
            <a:spLocks/>
          </p:cNvSpPr>
          <p:nvPr/>
        </p:nvSpPr>
        <p:spPr bwMode="auto">
          <a:xfrm>
            <a:off x="1565275" y="2649538"/>
            <a:ext cx="579438" cy="412750"/>
          </a:xfrm>
          <a:prstGeom prst="borderCallout2">
            <a:avLst>
              <a:gd name="adj1" fmla="val 27694"/>
              <a:gd name="adj2" fmla="val -13153"/>
              <a:gd name="adj3" fmla="val 40921"/>
              <a:gd name="adj4" fmla="val -65421"/>
              <a:gd name="adj5" fmla="val 190468"/>
              <a:gd name="adj6" fmla="val -39255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b="1" i="1"/>
              <a:t>E</a:t>
            </a:r>
            <a:r>
              <a:rPr lang="hu-HU" sz="2000" b="1" i="1" baseline="-25000"/>
              <a:t>o</a:t>
            </a:r>
          </a:p>
        </p:txBody>
      </p:sp>
      <p:sp>
        <p:nvSpPr>
          <p:cNvPr id="171023" name="AutoShape 15"/>
          <p:cNvSpPr>
            <a:spLocks/>
          </p:cNvSpPr>
          <p:nvPr/>
        </p:nvSpPr>
        <p:spPr bwMode="auto">
          <a:xfrm>
            <a:off x="3059113" y="4868863"/>
            <a:ext cx="1658937" cy="412750"/>
          </a:xfrm>
          <a:prstGeom prst="borderCallout2">
            <a:avLst>
              <a:gd name="adj1" fmla="val 27694"/>
              <a:gd name="adj2" fmla="val -4593"/>
              <a:gd name="adj3" fmla="val 27694"/>
              <a:gd name="adj4" fmla="val -38755"/>
              <a:gd name="adj5" fmla="val -67005"/>
              <a:gd name="adj6" fmla="val -73153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b="1" i="1"/>
              <a:t>E</a:t>
            </a:r>
            <a:r>
              <a:rPr lang="hu-HU" sz="2000" b="1" i="1" baseline="-25000"/>
              <a:t>o</a:t>
            </a:r>
            <a:r>
              <a:rPr lang="en-US" sz="2000" b="1" i="1">
                <a:cs typeface="Arial" charset="0"/>
              </a:rPr>
              <a:t>·</a:t>
            </a:r>
            <a:r>
              <a:rPr lang="hu-HU" sz="2000" b="1" i="1">
                <a:cs typeface="Arial" charset="0"/>
              </a:rPr>
              <a:t>(1-a)</a:t>
            </a:r>
            <a:endParaRPr lang="en-US" sz="2000" b="1" i="1">
              <a:cs typeface="Arial" charset="0"/>
            </a:endParaRPr>
          </a:p>
        </p:txBody>
      </p:sp>
      <p:sp>
        <p:nvSpPr>
          <p:cNvPr id="171024" name="AutoShape 16"/>
          <p:cNvSpPr>
            <a:spLocks noChangeArrowheads="1"/>
          </p:cNvSpPr>
          <p:nvPr/>
        </p:nvSpPr>
        <p:spPr bwMode="auto">
          <a:xfrm>
            <a:off x="2238375" y="3902075"/>
            <a:ext cx="488950" cy="468313"/>
          </a:xfrm>
          <a:prstGeom prst="rightArrow">
            <a:avLst>
              <a:gd name="adj1" fmla="val 50000"/>
              <a:gd name="adj2" fmla="val 26102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025" name="AutoShape 17"/>
          <p:cNvSpPr>
            <a:spLocks/>
          </p:cNvSpPr>
          <p:nvPr/>
        </p:nvSpPr>
        <p:spPr bwMode="auto">
          <a:xfrm>
            <a:off x="3043238" y="4367213"/>
            <a:ext cx="1314450" cy="368300"/>
          </a:xfrm>
          <a:prstGeom prst="borderCallout2">
            <a:avLst>
              <a:gd name="adj1" fmla="val 27694"/>
              <a:gd name="adj2" fmla="val -5889"/>
              <a:gd name="adj3" fmla="val 31394"/>
              <a:gd name="adj4" fmla="val -23398"/>
              <a:gd name="adj5" fmla="val -33824"/>
              <a:gd name="adj6" fmla="val -44639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b="1" i="1"/>
              <a:t>E</a:t>
            </a:r>
            <a:r>
              <a:rPr lang="hu-HU" sz="2000" b="1" i="1" baseline="-25000"/>
              <a:t>o</a:t>
            </a:r>
            <a:r>
              <a:rPr lang="en-US" sz="2000" b="1" i="1">
                <a:cs typeface="Arial" charset="0"/>
              </a:rPr>
              <a:t>·</a:t>
            </a:r>
            <a:r>
              <a:rPr lang="hu-HU" sz="2000" b="1" i="1">
                <a:cs typeface="Arial" charset="0"/>
              </a:rPr>
              <a:t>a</a:t>
            </a:r>
            <a:endParaRPr lang="en-US" sz="2000" b="1" i="1">
              <a:cs typeface="Arial" charset="0"/>
            </a:endParaRPr>
          </a:p>
        </p:txBody>
      </p:sp>
      <p:sp>
        <p:nvSpPr>
          <p:cNvPr id="171031" name="Text Box 23"/>
          <p:cNvSpPr txBox="1">
            <a:spLocks noChangeArrowheads="1"/>
          </p:cNvSpPr>
          <p:nvPr/>
        </p:nvSpPr>
        <p:spPr bwMode="auto">
          <a:xfrm>
            <a:off x="2363788" y="1873250"/>
            <a:ext cx="39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/>
              <a:t>T</a:t>
            </a:r>
          </a:p>
        </p:txBody>
      </p:sp>
      <p:sp>
        <p:nvSpPr>
          <p:cNvPr id="171032" name="Text Box 24"/>
          <p:cNvSpPr txBox="1">
            <a:spLocks noChangeArrowheads="1"/>
          </p:cNvSpPr>
          <p:nvPr/>
        </p:nvSpPr>
        <p:spPr bwMode="auto">
          <a:xfrm>
            <a:off x="344488" y="1849438"/>
            <a:ext cx="458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chemeClr val="bg1"/>
                </a:solidFill>
              </a:rPr>
              <a:t>T</a:t>
            </a:r>
            <a:r>
              <a:rPr lang="hu-HU" sz="2000" b="1" i="1" baseline="-250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71033" name="Text Box 25"/>
          <p:cNvSpPr txBox="1">
            <a:spLocks noChangeArrowheads="1"/>
          </p:cNvSpPr>
          <p:nvPr/>
        </p:nvSpPr>
        <p:spPr bwMode="auto">
          <a:xfrm>
            <a:off x="4968875" y="2727325"/>
            <a:ext cx="39465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/>
              <a:t>ha </a:t>
            </a:r>
            <a:r>
              <a:rPr lang="hu-HU" sz="2000" b="1" i="1"/>
              <a:t>T=T</a:t>
            </a:r>
            <a:r>
              <a:rPr lang="hu-HU" sz="2000" b="1" i="1" baseline="-25000"/>
              <a:t>o</a:t>
            </a:r>
            <a:r>
              <a:rPr lang="hu-HU" sz="2000"/>
              <a:t> termikus egyensúly áll fenn, azaz </a:t>
            </a:r>
            <a:r>
              <a:rPr lang="hu-HU" sz="2000" i="1"/>
              <a:t>q=0</a:t>
            </a:r>
            <a:endParaRPr lang="hu-HU" sz="2000" b="1" i="1" baseline="-25000"/>
          </a:p>
        </p:txBody>
      </p:sp>
      <p:graphicFrame>
        <p:nvGraphicFramePr>
          <p:cNvPr id="171040" name="Object 3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922963" y="4965700"/>
          <a:ext cx="188912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" name="Egyenlet" r:id="rId7" imgW="355446" imgH="139639" progId="Equation.3">
                  <p:embed/>
                </p:oleObj>
              </mc:Choice>
              <mc:Fallback>
                <p:oleObj name="Egyenlet" r:id="rId7" imgW="355446" imgH="139639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963" y="4965700"/>
                        <a:ext cx="188912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42" name="Text Box 34"/>
          <p:cNvSpPr txBox="1">
            <a:spLocks noChangeArrowheads="1"/>
          </p:cNvSpPr>
          <p:nvPr/>
        </p:nvSpPr>
        <p:spPr bwMode="auto">
          <a:xfrm>
            <a:off x="3924300" y="1303338"/>
            <a:ext cx="477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/>
              <a:t>A szürke test által leadott hőmennyiség</a:t>
            </a:r>
            <a:endParaRPr lang="hu-HU" sz="2000" b="1" i="1" baseline="-25000"/>
          </a:p>
        </p:txBody>
      </p:sp>
      <p:sp>
        <p:nvSpPr>
          <p:cNvPr id="171043" name="Text Box 35"/>
          <p:cNvSpPr txBox="1">
            <a:spLocks noChangeArrowheads="1"/>
          </p:cNvSpPr>
          <p:nvPr/>
        </p:nvSpPr>
        <p:spPr bwMode="auto">
          <a:xfrm>
            <a:off x="3176588" y="2603500"/>
            <a:ext cx="57134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 dirty="0"/>
              <a:t>Bármely test sugárzóképességének és elnyelési tényezőjének hányadosa az abszolút fekete test  </a:t>
            </a:r>
            <a:r>
              <a:rPr lang="hu-HU" sz="2400" dirty="0" err="1"/>
              <a:t>sugárzóképes-ségével</a:t>
            </a:r>
            <a:r>
              <a:rPr lang="hu-HU" sz="2400" dirty="0"/>
              <a:t> egyenlő</a:t>
            </a:r>
            <a:r>
              <a:rPr lang="hu-HU" sz="2400" dirty="0" smtClean="0"/>
              <a:t>! (</a:t>
            </a:r>
            <a:r>
              <a:rPr lang="hu-HU" sz="2400" i="1" dirty="0" err="1" smtClean="0"/>
              <a:t>Kirchoff</a:t>
            </a:r>
            <a:r>
              <a:rPr lang="hu-HU" sz="2400" i="1" dirty="0" smtClean="0"/>
              <a:t> II. törvénye</a:t>
            </a:r>
            <a:r>
              <a:rPr lang="hu-HU" sz="2400" dirty="0" smtClean="0"/>
              <a:t>)</a:t>
            </a:r>
            <a:r>
              <a:rPr lang="hu-HU" dirty="0" smtClean="0"/>
              <a:t> </a:t>
            </a:r>
            <a:endParaRPr lang="hu-HU" sz="2000" b="1" i="1" baseline="-25000" dirty="0"/>
          </a:p>
        </p:txBody>
      </p:sp>
      <p:sp>
        <p:nvSpPr>
          <p:cNvPr id="24" name="Szövegdoboz 23"/>
          <p:cNvSpPr txBox="1">
            <a:spLocks noChangeArrowheads="1"/>
          </p:cNvSpPr>
          <p:nvPr/>
        </p:nvSpPr>
        <p:spPr bwMode="auto">
          <a:xfrm>
            <a:off x="4762500" y="4148138"/>
            <a:ext cx="4162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sz="2400"/>
              <a:t>Ebből következik, hogy bármely test esetén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10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17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17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17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7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7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7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7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7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7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7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7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/>
      <p:bldP spid="171013" grpId="0" animBg="1"/>
      <p:bldP spid="171014" grpId="0" animBg="1"/>
      <p:bldP spid="171015" grpId="0" animBg="1"/>
      <p:bldP spid="171016" grpId="0" animBg="1"/>
      <p:bldP spid="171017" grpId="0" animBg="1"/>
      <p:bldP spid="171019" grpId="0" animBg="1"/>
      <p:bldP spid="171020" grpId="0" animBg="1"/>
      <p:bldP spid="171021" grpId="0" animBg="1"/>
      <p:bldP spid="171022" grpId="0" animBg="1"/>
      <p:bldP spid="171023" grpId="0" animBg="1"/>
      <p:bldP spid="171024" grpId="0" animBg="1"/>
      <p:bldP spid="171025" grpId="0" animBg="1"/>
      <p:bldP spid="171031" grpId="0"/>
      <p:bldP spid="171032" grpId="0"/>
      <p:bldP spid="171033" grpId="0"/>
      <p:bldP spid="171033" grpId="1"/>
      <p:bldP spid="171042" grpId="0"/>
      <p:bldP spid="171042" grpId="1"/>
      <p:bldP spid="17104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Élőláb helye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0013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 Lambert törvény</a:t>
            </a:r>
          </a:p>
        </p:txBody>
      </p:sp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320675" y="2552700"/>
            <a:ext cx="8501063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1325" indent="-441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a sugárzó felületelem normálisa irányába kisugárzott energia,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a besugárzott felületelemhez tartozó térszög és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a sugárzás valamint a felületi normális által bezárt szög cosinusának 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sz="2400"/>
              <a:t>szorzatával egyenlő!</a:t>
            </a:r>
            <a:r>
              <a:rPr lang="hu-HU"/>
              <a:t> </a:t>
            </a:r>
            <a:endParaRPr lang="hu-HU" sz="2000" b="1" i="1" baseline="-25000"/>
          </a:p>
        </p:txBody>
      </p:sp>
      <p:sp>
        <p:nvSpPr>
          <p:cNvPr id="9" name="Text Box 52"/>
          <p:cNvSpPr txBox="1">
            <a:spLocks noChangeArrowheads="1"/>
          </p:cNvSpPr>
          <p:nvPr/>
        </p:nvSpPr>
        <p:spPr bwMode="auto">
          <a:xfrm>
            <a:off x="296863" y="1751013"/>
            <a:ext cx="8548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Valamely felületelem által egy másik felületelem irányába kisugárzott energia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Élőláb helye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0013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A Lambert törvény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65125" y="523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86376" name="AutoShape 8"/>
          <p:cNvSpPr>
            <a:spLocks noChangeArrowheads="1"/>
          </p:cNvSpPr>
          <p:nvPr/>
        </p:nvSpPr>
        <p:spPr bwMode="auto">
          <a:xfrm>
            <a:off x="860425" y="3144838"/>
            <a:ext cx="3128963" cy="252888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558" y="10800"/>
                </a:moveTo>
                <a:cubicBezTo>
                  <a:pt x="10558" y="10666"/>
                  <a:pt x="10666" y="10558"/>
                  <a:pt x="10800" y="10558"/>
                </a:cubicBezTo>
                <a:cubicBezTo>
                  <a:pt x="10933" y="10557"/>
                  <a:pt x="11041" y="10666"/>
                  <a:pt x="11042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558" y="108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86375" name="Oval 7"/>
          <p:cNvSpPr>
            <a:spLocks noChangeArrowheads="1"/>
          </p:cNvSpPr>
          <p:nvPr/>
        </p:nvSpPr>
        <p:spPr bwMode="auto">
          <a:xfrm>
            <a:off x="865188" y="3900488"/>
            <a:ext cx="3124200" cy="10207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86382" name="Line 14"/>
          <p:cNvSpPr>
            <a:spLocks noChangeShapeType="1"/>
          </p:cNvSpPr>
          <p:nvPr/>
        </p:nvSpPr>
        <p:spPr bwMode="auto">
          <a:xfrm>
            <a:off x="631825" y="4406900"/>
            <a:ext cx="353218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383" name="Line 15"/>
          <p:cNvSpPr>
            <a:spLocks noChangeShapeType="1"/>
          </p:cNvSpPr>
          <p:nvPr/>
        </p:nvSpPr>
        <p:spPr bwMode="auto">
          <a:xfrm>
            <a:off x="2127250" y="4164013"/>
            <a:ext cx="863600" cy="712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384" name="Line 16"/>
          <p:cNvSpPr>
            <a:spLocks noChangeShapeType="1"/>
          </p:cNvSpPr>
          <p:nvPr/>
        </p:nvSpPr>
        <p:spPr bwMode="auto">
          <a:xfrm>
            <a:off x="1633538" y="4213225"/>
            <a:ext cx="2014537" cy="511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387" name="Freeform 19"/>
          <p:cNvSpPr>
            <a:spLocks/>
          </p:cNvSpPr>
          <p:nvPr/>
        </p:nvSpPr>
        <p:spPr bwMode="auto">
          <a:xfrm>
            <a:off x="2428875" y="3143250"/>
            <a:ext cx="1233488" cy="1585913"/>
          </a:xfrm>
          <a:custGeom>
            <a:avLst/>
            <a:gdLst>
              <a:gd name="T0" fmla="*/ 0 w 777"/>
              <a:gd name="T1" fmla="*/ 0 h 987"/>
              <a:gd name="T2" fmla="*/ 2147483647 w 777"/>
              <a:gd name="T3" fmla="*/ 2147483647 h 987"/>
              <a:gd name="T4" fmla="*/ 2147483647 w 777"/>
              <a:gd name="T5" fmla="*/ 2147483647 h 987"/>
              <a:gd name="T6" fmla="*/ 2147483647 w 777"/>
              <a:gd name="T7" fmla="*/ 2147483647 h 987"/>
              <a:gd name="T8" fmla="*/ 2147483647 w 777"/>
              <a:gd name="T9" fmla="*/ 2147483647 h 987"/>
              <a:gd name="T10" fmla="*/ 2147483647 w 777"/>
              <a:gd name="T11" fmla="*/ 2147483647 h 9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77"/>
              <a:gd name="T19" fmla="*/ 0 h 987"/>
              <a:gd name="T20" fmla="*/ 777 w 777"/>
              <a:gd name="T21" fmla="*/ 987 h 9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77" h="987">
                <a:moveTo>
                  <a:pt x="0" y="0"/>
                </a:moveTo>
                <a:cubicBezTo>
                  <a:pt x="30" y="11"/>
                  <a:pt x="60" y="22"/>
                  <a:pt x="114" y="48"/>
                </a:cubicBezTo>
                <a:cubicBezTo>
                  <a:pt x="168" y="74"/>
                  <a:pt x="248" y="97"/>
                  <a:pt x="324" y="153"/>
                </a:cubicBezTo>
                <a:cubicBezTo>
                  <a:pt x="400" y="209"/>
                  <a:pt x="502" y="301"/>
                  <a:pt x="567" y="381"/>
                </a:cubicBezTo>
                <a:cubicBezTo>
                  <a:pt x="632" y="461"/>
                  <a:pt x="682" y="535"/>
                  <a:pt x="717" y="636"/>
                </a:cubicBezTo>
                <a:cubicBezTo>
                  <a:pt x="752" y="737"/>
                  <a:pt x="764" y="862"/>
                  <a:pt x="777" y="98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388" name="Oval 20"/>
          <p:cNvSpPr>
            <a:spLocks noChangeArrowheads="1"/>
          </p:cNvSpPr>
          <p:nvPr/>
        </p:nvSpPr>
        <p:spPr bwMode="auto">
          <a:xfrm>
            <a:off x="1281113" y="3373438"/>
            <a:ext cx="2295525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86389" name="Oval 21"/>
          <p:cNvSpPr>
            <a:spLocks noChangeArrowheads="1"/>
          </p:cNvSpPr>
          <p:nvPr/>
        </p:nvSpPr>
        <p:spPr bwMode="auto">
          <a:xfrm>
            <a:off x="1477963" y="3289300"/>
            <a:ext cx="1895475" cy="2682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86402" name="Line 34"/>
          <p:cNvSpPr>
            <a:spLocks noChangeShapeType="1"/>
          </p:cNvSpPr>
          <p:nvPr/>
        </p:nvSpPr>
        <p:spPr bwMode="auto">
          <a:xfrm flipH="1">
            <a:off x="1185863" y="4410075"/>
            <a:ext cx="1238250" cy="311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403" name="Text Box 35"/>
          <p:cNvSpPr txBox="1">
            <a:spLocks noChangeArrowheads="1"/>
          </p:cNvSpPr>
          <p:nvPr/>
        </p:nvSpPr>
        <p:spPr bwMode="auto">
          <a:xfrm rot="-865655">
            <a:off x="1679575" y="4460875"/>
            <a:ext cx="563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/>
              <a:t>r=1</a:t>
            </a:r>
          </a:p>
        </p:txBody>
      </p:sp>
      <p:sp>
        <p:nvSpPr>
          <p:cNvPr id="186405" name="AutoShape 37"/>
          <p:cNvSpPr>
            <a:spLocks noChangeArrowheads="1"/>
          </p:cNvSpPr>
          <p:nvPr/>
        </p:nvSpPr>
        <p:spPr bwMode="auto">
          <a:xfrm>
            <a:off x="2219325" y="4327525"/>
            <a:ext cx="419100" cy="161925"/>
          </a:xfrm>
          <a:prstGeom prst="parallelogram">
            <a:avLst>
              <a:gd name="adj" fmla="val 647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86377" name="Line 9"/>
          <p:cNvSpPr>
            <a:spLocks noChangeShapeType="1"/>
          </p:cNvSpPr>
          <p:nvPr/>
        </p:nvSpPr>
        <p:spPr bwMode="auto">
          <a:xfrm flipV="1">
            <a:off x="2428875" y="2546350"/>
            <a:ext cx="0" cy="186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406" name="Freeform 38"/>
          <p:cNvSpPr>
            <a:spLocks/>
          </p:cNvSpPr>
          <p:nvPr/>
        </p:nvSpPr>
        <p:spPr bwMode="auto">
          <a:xfrm>
            <a:off x="2422525" y="4406900"/>
            <a:ext cx="1238250" cy="476250"/>
          </a:xfrm>
          <a:custGeom>
            <a:avLst/>
            <a:gdLst>
              <a:gd name="T0" fmla="*/ 0 w 776"/>
              <a:gd name="T1" fmla="*/ 0 h 304"/>
              <a:gd name="T2" fmla="*/ 2147483647 w 776"/>
              <a:gd name="T3" fmla="*/ 2147483647 h 304"/>
              <a:gd name="T4" fmla="*/ 2147483647 w 776"/>
              <a:gd name="T5" fmla="*/ 2147483647 h 304"/>
              <a:gd name="T6" fmla="*/ 2147483647 w 776"/>
              <a:gd name="T7" fmla="*/ 2147483647 h 304"/>
              <a:gd name="T8" fmla="*/ 2147483647 w 776"/>
              <a:gd name="T9" fmla="*/ 2147483647 h 304"/>
              <a:gd name="T10" fmla="*/ 2147483647 w 776"/>
              <a:gd name="T11" fmla="*/ 2147483647 h 304"/>
              <a:gd name="T12" fmla="*/ 0 w 776"/>
              <a:gd name="T13" fmla="*/ 0 h 3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76"/>
              <a:gd name="T22" fmla="*/ 0 h 304"/>
              <a:gd name="T23" fmla="*/ 776 w 776"/>
              <a:gd name="T24" fmla="*/ 304 h 30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76" h="304">
                <a:moveTo>
                  <a:pt x="0" y="0"/>
                </a:moveTo>
                <a:lnTo>
                  <a:pt x="362" y="304"/>
                </a:lnTo>
                <a:lnTo>
                  <a:pt x="532" y="276"/>
                </a:lnTo>
                <a:lnTo>
                  <a:pt x="644" y="248"/>
                </a:lnTo>
                <a:lnTo>
                  <a:pt x="722" y="224"/>
                </a:lnTo>
                <a:lnTo>
                  <a:pt x="776" y="204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391" name="Line 23"/>
          <p:cNvSpPr>
            <a:spLocks noChangeShapeType="1"/>
          </p:cNvSpPr>
          <p:nvPr/>
        </p:nvSpPr>
        <p:spPr bwMode="auto">
          <a:xfrm flipV="1">
            <a:off x="2427288" y="3762375"/>
            <a:ext cx="438150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392" name="Line 24"/>
          <p:cNvSpPr>
            <a:spLocks noChangeShapeType="1"/>
          </p:cNvSpPr>
          <p:nvPr/>
        </p:nvSpPr>
        <p:spPr bwMode="auto">
          <a:xfrm flipV="1">
            <a:off x="2427288" y="3548063"/>
            <a:ext cx="339725" cy="869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386" name="Freeform 18"/>
          <p:cNvSpPr>
            <a:spLocks/>
          </p:cNvSpPr>
          <p:nvPr/>
        </p:nvSpPr>
        <p:spPr bwMode="auto">
          <a:xfrm>
            <a:off x="2424113" y="3138488"/>
            <a:ext cx="588962" cy="1752600"/>
          </a:xfrm>
          <a:custGeom>
            <a:avLst/>
            <a:gdLst>
              <a:gd name="T0" fmla="*/ 0 w 368"/>
              <a:gd name="T1" fmla="*/ 0 h 1089"/>
              <a:gd name="T2" fmla="*/ 2147483647 w 368"/>
              <a:gd name="T3" fmla="*/ 2147483647 h 1089"/>
              <a:gd name="T4" fmla="*/ 2147483647 w 368"/>
              <a:gd name="T5" fmla="*/ 2147483647 h 1089"/>
              <a:gd name="T6" fmla="*/ 2147483647 w 368"/>
              <a:gd name="T7" fmla="*/ 2147483647 h 1089"/>
              <a:gd name="T8" fmla="*/ 2147483647 w 368"/>
              <a:gd name="T9" fmla="*/ 2147483647 h 1089"/>
              <a:gd name="T10" fmla="*/ 2147483647 w 368"/>
              <a:gd name="T11" fmla="*/ 2147483647 h 10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8"/>
              <a:gd name="T19" fmla="*/ 0 h 1089"/>
              <a:gd name="T20" fmla="*/ 368 w 368"/>
              <a:gd name="T21" fmla="*/ 1089 h 108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8" h="1089">
                <a:moveTo>
                  <a:pt x="0" y="0"/>
                </a:moveTo>
                <a:cubicBezTo>
                  <a:pt x="26" y="23"/>
                  <a:pt x="53" y="46"/>
                  <a:pt x="90" y="90"/>
                </a:cubicBezTo>
                <a:cubicBezTo>
                  <a:pt x="127" y="134"/>
                  <a:pt x="184" y="196"/>
                  <a:pt x="222" y="267"/>
                </a:cubicBezTo>
                <a:cubicBezTo>
                  <a:pt x="260" y="338"/>
                  <a:pt x="295" y="436"/>
                  <a:pt x="318" y="519"/>
                </a:cubicBezTo>
                <a:cubicBezTo>
                  <a:pt x="341" y="602"/>
                  <a:pt x="352" y="670"/>
                  <a:pt x="360" y="765"/>
                </a:cubicBezTo>
                <a:cubicBezTo>
                  <a:pt x="368" y="860"/>
                  <a:pt x="367" y="974"/>
                  <a:pt x="366" y="108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396" name="AutoShape 28"/>
          <p:cNvSpPr>
            <a:spLocks/>
          </p:cNvSpPr>
          <p:nvPr/>
        </p:nvSpPr>
        <p:spPr bwMode="auto">
          <a:xfrm>
            <a:off x="809625" y="5341938"/>
            <a:ext cx="639763" cy="381000"/>
          </a:xfrm>
          <a:prstGeom prst="borderCallout2">
            <a:avLst>
              <a:gd name="adj1" fmla="val 30000"/>
              <a:gd name="adj2" fmla="val 111912"/>
              <a:gd name="adj3" fmla="val 30000"/>
              <a:gd name="adj4" fmla="val 206454"/>
              <a:gd name="adj5" fmla="val -203333"/>
              <a:gd name="adj6" fmla="val 304963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b="1" i="1"/>
              <a:t>d</a:t>
            </a:r>
            <a:r>
              <a:rPr lang="hu-HU" sz="2000" b="1" i="1">
                <a:sym typeface="Symbol" pitchFamily="18" charset="2"/>
              </a:rPr>
              <a:t></a:t>
            </a:r>
          </a:p>
        </p:txBody>
      </p:sp>
      <p:sp>
        <p:nvSpPr>
          <p:cNvPr id="186408" name="Text Box 40"/>
          <p:cNvSpPr txBox="1">
            <a:spLocks noChangeArrowheads="1"/>
          </p:cNvSpPr>
          <p:nvPr/>
        </p:nvSpPr>
        <p:spPr bwMode="auto">
          <a:xfrm>
            <a:off x="2224088" y="2163763"/>
            <a:ext cx="366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/>
              <a:t>n</a:t>
            </a:r>
          </a:p>
        </p:txBody>
      </p:sp>
      <p:sp>
        <p:nvSpPr>
          <p:cNvPr id="186412" name="Line 44"/>
          <p:cNvSpPr>
            <a:spLocks noChangeShapeType="1"/>
          </p:cNvSpPr>
          <p:nvPr/>
        </p:nvSpPr>
        <p:spPr bwMode="auto">
          <a:xfrm flipV="1">
            <a:off x="2424113" y="3586163"/>
            <a:ext cx="609600" cy="823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407" name="Freeform 39"/>
          <p:cNvSpPr>
            <a:spLocks/>
          </p:cNvSpPr>
          <p:nvPr/>
        </p:nvSpPr>
        <p:spPr bwMode="auto">
          <a:xfrm>
            <a:off x="2432050" y="3546475"/>
            <a:ext cx="428625" cy="863600"/>
          </a:xfrm>
          <a:custGeom>
            <a:avLst/>
            <a:gdLst>
              <a:gd name="T0" fmla="*/ 0 w 270"/>
              <a:gd name="T1" fmla="*/ 2147483647 h 544"/>
              <a:gd name="T2" fmla="*/ 2147483647 w 270"/>
              <a:gd name="T3" fmla="*/ 0 h 544"/>
              <a:gd name="T4" fmla="*/ 2147483647 w 270"/>
              <a:gd name="T5" fmla="*/ 2147483647 h 544"/>
              <a:gd name="T6" fmla="*/ 2147483647 w 270"/>
              <a:gd name="T7" fmla="*/ 2147483647 h 544"/>
              <a:gd name="T8" fmla="*/ 2147483647 w 270"/>
              <a:gd name="T9" fmla="*/ 2147483647 h 544"/>
              <a:gd name="T10" fmla="*/ 0 w 270"/>
              <a:gd name="T11" fmla="*/ 2147483647 h 5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544"/>
              <a:gd name="T20" fmla="*/ 270 w 270"/>
              <a:gd name="T21" fmla="*/ 544 h 5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544">
                <a:moveTo>
                  <a:pt x="0" y="544"/>
                </a:moveTo>
                <a:lnTo>
                  <a:pt x="208" y="0"/>
                </a:lnTo>
                <a:lnTo>
                  <a:pt x="236" y="46"/>
                </a:lnTo>
                <a:lnTo>
                  <a:pt x="258" y="102"/>
                </a:lnTo>
                <a:lnTo>
                  <a:pt x="270" y="136"/>
                </a:lnTo>
                <a:lnTo>
                  <a:pt x="0" y="544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413" name="Arc 45"/>
          <p:cNvSpPr>
            <a:spLocks/>
          </p:cNvSpPr>
          <p:nvPr/>
        </p:nvSpPr>
        <p:spPr bwMode="auto">
          <a:xfrm>
            <a:off x="2428875" y="2836863"/>
            <a:ext cx="896938" cy="1552575"/>
          </a:xfrm>
          <a:custGeom>
            <a:avLst/>
            <a:gdLst>
              <a:gd name="T0" fmla="*/ 2147483647 w 13533"/>
              <a:gd name="T1" fmla="*/ 0 h 21599"/>
              <a:gd name="T2" fmla="*/ 2147483647 w 13533"/>
              <a:gd name="T3" fmla="*/ 2147483647 h 21599"/>
              <a:gd name="T4" fmla="*/ 0 w 13533"/>
              <a:gd name="T5" fmla="*/ 2147483647 h 21599"/>
              <a:gd name="T6" fmla="*/ 0 60000 65536"/>
              <a:gd name="T7" fmla="*/ 0 60000 65536"/>
              <a:gd name="T8" fmla="*/ 0 60000 65536"/>
              <a:gd name="T9" fmla="*/ 0 w 13533"/>
              <a:gd name="T10" fmla="*/ 0 h 21599"/>
              <a:gd name="T11" fmla="*/ 13533 w 13533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533" h="21599" fill="none" extrusionOk="0">
                <a:moveTo>
                  <a:pt x="214" y="0"/>
                </a:moveTo>
                <a:cubicBezTo>
                  <a:pt x="5063" y="48"/>
                  <a:pt x="9754" y="1726"/>
                  <a:pt x="13533" y="4763"/>
                </a:cubicBezTo>
              </a:path>
              <a:path w="13533" h="21599" stroke="0" extrusionOk="0">
                <a:moveTo>
                  <a:pt x="214" y="0"/>
                </a:moveTo>
                <a:cubicBezTo>
                  <a:pt x="5063" y="48"/>
                  <a:pt x="9754" y="1726"/>
                  <a:pt x="13533" y="4763"/>
                </a:cubicBezTo>
                <a:lnTo>
                  <a:pt x="0" y="21599"/>
                </a:lnTo>
                <a:lnTo>
                  <a:pt x="214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86414" name="Text Box 46"/>
          <p:cNvSpPr txBox="1">
            <a:spLocks noChangeArrowheads="1"/>
          </p:cNvSpPr>
          <p:nvPr/>
        </p:nvSpPr>
        <p:spPr bwMode="auto">
          <a:xfrm rot="1413961">
            <a:off x="2795588" y="2533650"/>
            <a:ext cx="423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</a:t>
            </a:r>
          </a:p>
        </p:txBody>
      </p:sp>
      <p:sp>
        <p:nvSpPr>
          <p:cNvPr id="186393" name="Freeform 25"/>
          <p:cNvSpPr>
            <a:spLocks/>
          </p:cNvSpPr>
          <p:nvPr/>
        </p:nvSpPr>
        <p:spPr bwMode="auto">
          <a:xfrm>
            <a:off x="2767013" y="3514725"/>
            <a:ext cx="527050" cy="250825"/>
          </a:xfrm>
          <a:custGeom>
            <a:avLst/>
            <a:gdLst>
              <a:gd name="T0" fmla="*/ 0 w 332"/>
              <a:gd name="T1" fmla="*/ 2147483647 h 158"/>
              <a:gd name="T2" fmla="*/ 2147483647 w 332"/>
              <a:gd name="T3" fmla="*/ 2147483647 h 158"/>
              <a:gd name="T4" fmla="*/ 2147483647 w 332"/>
              <a:gd name="T5" fmla="*/ 2147483647 h 158"/>
              <a:gd name="T6" fmla="*/ 2147483647 w 332"/>
              <a:gd name="T7" fmla="*/ 2147483647 h 158"/>
              <a:gd name="T8" fmla="*/ 2147483647 w 332"/>
              <a:gd name="T9" fmla="*/ 2147483647 h 158"/>
              <a:gd name="T10" fmla="*/ 2147483647 w 332"/>
              <a:gd name="T11" fmla="*/ 0 h 158"/>
              <a:gd name="T12" fmla="*/ 2147483647 w 332"/>
              <a:gd name="T13" fmla="*/ 2147483647 h 158"/>
              <a:gd name="T14" fmla="*/ 2147483647 w 332"/>
              <a:gd name="T15" fmla="*/ 2147483647 h 158"/>
              <a:gd name="T16" fmla="*/ 2147483647 w 332"/>
              <a:gd name="T17" fmla="*/ 2147483647 h 158"/>
              <a:gd name="T18" fmla="*/ 2147483647 w 332"/>
              <a:gd name="T19" fmla="*/ 2147483647 h 158"/>
              <a:gd name="T20" fmla="*/ 2147483647 w 332"/>
              <a:gd name="T21" fmla="*/ 2147483647 h 158"/>
              <a:gd name="T22" fmla="*/ 2147483647 w 332"/>
              <a:gd name="T23" fmla="*/ 2147483647 h 158"/>
              <a:gd name="T24" fmla="*/ 0 w 332"/>
              <a:gd name="T25" fmla="*/ 2147483647 h 1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2"/>
              <a:gd name="T40" fmla="*/ 0 h 158"/>
              <a:gd name="T41" fmla="*/ 332 w 332"/>
              <a:gd name="T42" fmla="*/ 158 h 1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2" h="158">
                <a:moveTo>
                  <a:pt x="0" y="21"/>
                </a:moveTo>
                <a:lnTo>
                  <a:pt x="36" y="20"/>
                </a:lnTo>
                <a:lnTo>
                  <a:pt x="83" y="17"/>
                </a:lnTo>
                <a:lnTo>
                  <a:pt x="128" y="12"/>
                </a:lnTo>
                <a:lnTo>
                  <a:pt x="185" y="6"/>
                </a:lnTo>
                <a:lnTo>
                  <a:pt x="210" y="0"/>
                </a:lnTo>
                <a:lnTo>
                  <a:pt x="239" y="29"/>
                </a:lnTo>
                <a:lnTo>
                  <a:pt x="273" y="59"/>
                </a:lnTo>
                <a:lnTo>
                  <a:pt x="332" y="122"/>
                </a:lnTo>
                <a:lnTo>
                  <a:pt x="195" y="144"/>
                </a:lnTo>
                <a:lnTo>
                  <a:pt x="60" y="158"/>
                </a:lnTo>
                <a:lnTo>
                  <a:pt x="30" y="75"/>
                </a:lnTo>
                <a:lnTo>
                  <a:pt x="0" y="2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409" name="Line 41"/>
          <p:cNvSpPr>
            <a:spLocks noChangeShapeType="1"/>
          </p:cNvSpPr>
          <p:nvPr/>
        </p:nvSpPr>
        <p:spPr bwMode="auto">
          <a:xfrm flipV="1">
            <a:off x="3005138" y="2576513"/>
            <a:ext cx="790575" cy="10477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6416" name="AutoShape 48"/>
          <p:cNvSpPr>
            <a:spLocks/>
          </p:cNvSpPr>
          <p:nvPr/>
        </p:nvSpPr>
        <p:spPr bwMode="auto">
          <a:xfrm>
            <a:off x="968375" y="1743075"/>
            <a:ext cx="715963" cy="428625"/>
          </a:xfrm>
          <a:prstGeom prst="borderCallout2">
            <a:avLst>
              <a:gd name="adj1" fmla="val 26667"/>
              <a:gd name="adj2" fmla="val 110644"/>
              <a:gd name="adj3" fmla="val 26667"/>
              <a:gd name="adj4" fmla="val 216852"/>
              <a:gd name="adj5" fmla="val 431852"/>
              <a:gd name="adj6" fmla="val 268958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b="1" i="1"/>
              <a:t>d</a:t>
            </a:r>
            <a:r>
              <a:rPr lang="hu-HU" sz="2000" b="1" i="1">
                <a:sym typeface="Symbol" pitchFamily="18" charset="2"/>
              </a:rPr>
              <a:t>A</a:t>
            </a:r>
            <a:r>
              <a:rPr lang="hu-HU" sz="2000" b="1" i="1" baseline="-25000">
                <a:sym typeface="Symbol" pitchFamily="18" charset="2"/>
              </a:rPr>
              <a:t>2</a:t>
            </a:r>
          </a:p>
        </p:txBody>
      </p:sp>
      <p:sp>
        <p:nvSpPr>
          <p:cNvPr id="186417" name="AutoShape 49"/>
          <p:cNvSpPr>
            <a:spLocks/>
          </p:cNvSpPr>
          <p:nvPr/>
        </p:nvSpPr>
        <p:spPr bwMode="auto">
          <a:xfrm>
            <a:off x="182563" y="3408363"/>
            <a:ext cx="701675" cy="428625"/>
          </a:xfrm>
          <a:prstGeom prst="borderCallout2">
            <a:avLst>
              <a:gd name="adj1" fmla="val 26667"/>
              <a:gd name="adj2" fmla="val 110861"/>
              <a:gd name="adj3" fmla="val 26667"/>
              <a:gd name="adj4" fmla="val 206560"/>
              <a:gd name="adj5" fmla="val 235185"/>
              <a:gd name="adj6" fmla="val 306787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b="1" i="1"/>
              <a:t>d</a:t>
            </a:r>
            <a:r>
              <a:rPr lang="hu-HU" sz="2000" b="1" i="1">
                <a:sym typeface="Symbol" pitchFamily="18" charset="2"/>
              </a:rPr>
              <a:t>A</a:t>
            </a:r>
            <a:r>
              <a:rPr lang="hu-HU" sz="2000" b="1" i="1" baseline="-25000">
                <a:sym typeface="Symbol" pitchFamily="18" charset="2"/>
              </a:rPr>
              <a:t>1</a:t>
            </a:r>
          </a:p>
        </p:txBody>
      </p:sp>
      <p:sp>
        <p:nvSpPr>
          <p:cNvPr id="186397" name="AutoShape 29"/>
          <p:cNvSpPr>
            <a:spLocks/>
          </p:cNvSpPr>
          <p:nvPr/>
        </p:nvSpPr>
        <p:spPr bwMode="auto">
          <a:xfrm>
            <a:off x="544513" y="2759075"/>
            <a:ext cx="623887" cy="381000"/>
          </a:xfrm>
          <a:prstGeom prst="borderCallout2">
            <a:avLst>
              <a:gd name="adj1" fmla="val 30000"/>
              <a:gd name="adj2" fmla="val 112213"/>
              <a:gd name="adj3" fmla="val 30000"/>
              <a:gd name="adj4" fmla="val 221120"/>
              <a:gd name="adj5" fmla="val 325000"/>
              <a:gd name="adj6" fmla="val 334606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b="1" i="1"/>
              <a:t>d</a:t>
            </a:r>
            <a:r>
              <a:rPr lang="hu-HU" sz="2000" b="1" i="1">
                <a:sym typeface="Symbol" pitchFamily="18" charset="2"/>
              </a:rPr>
              <a:t></a:t>
            </a:r>
          </a:p>
        </p:txBody>
      </p:sp>
      <p:graphicFrame>
        <p:nvGraphicFramePr>
          <p:cNvPr id="186373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3451225" y="1598613"/>
          <a:ext cx="527367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Egyenlet" r:id="rId3" imgW="1524000" imgH="241300" progId="Equation.3">
                  <p:embed/>
                </p:oleObj>
              </mc:Choice>
              <mc:Fallback>
                <p:oleObj name="Egyenlet" r:id="rId3" imgW="15240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1598613"/>
                        <a:ext cx="5273675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98" name="Object 3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298950" y="3082925"/>
          <a:ext cx="427990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" name="Egyenlet" r:id="rId5" imgW="1371600" imgH="203200" progId="Equation.3">
                  <p:embed/>
                </p:oleObj>
              </mc:Choice>
              <mc:Fallback>
                <p:oleObj name="Egyenlet" r:id="rId5" imgW="1371600" imgH="2032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950" y="3082925"/>
                        <a:ext cx="4279900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4" name="Text Box 36"/>
          <p:cNvSpPr txBox="1">
            <a:spLocks noChangeArrowheads="1"/>
          </p:cNvSpPr>
          <p:nvPr/>
        </p:nvSpPr>
        <p:spPr bwMode="auto">
          <a:xfrm>
            <a:off x="5168900" y="4005263"/>
            <a:ext cx="33226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ym typeface="Symbol" pitchFamily="18" charset="2"/>
              </a:rPr>
              <a:t></a:t>
            </a:r>
            <a:r>
              <a:rPr lang="hu-HU" sz="2000" b="1" i="1" baseline="-25000">
                <a:sym typeface="Symbol" pitchFamily="18" charset="2"/>
              </a:rPr>
              <a:t></a:t>
            </a:r>
            <a:r>
              <a:rPr lang="hu-HU" sz="2000">
                <a:sym typeface="Symbol" pitchFamily="18" charset="2"/>
              </a:rPr>
              <a:t> sugárzási tényező</a:t>
            </a:r>
            <a:endParaRPr lang="hu-HU" sz="2000" baseline="-25000">
              <a:sym typeface="Symbol" pitchFamily="18" charset="2"/>
            </a:endParaRPr>
          </a:p>
        </p:txBody>
      </p:sp>
      <p:graphicFrame>
        <p:nvGraphicFramePr>
          <p:cNvPr id="186400" name="Object 3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619750" y="4529138"/>
          <a:ext cx="1592263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0" name="Egyenlet" r:id="rId7" imgW="495085" imgH="393529" progId="Equation.3">
                  <p:embed/>
                </p:oleObj>
              </mc:Choice>
              <mc:Fallback>
                <p:oleObj name="Egyenlet" r:id="rId7" imgW="495085" imgH="393529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0" y="4529138"/>
                        <a:ext cx="1592263" cy="1265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6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6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6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8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6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6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8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6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6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8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8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6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8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8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8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8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8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0" grpId="0"/>
      <p:bldP spid="186376" grpId="0" animBg="1"/>
      <p:bldP spid="186375" grpId="0" animBg="1"/>
      <p:bldP spid="186382" grpId="0" animBg="1"/>
      <p:bldP spid="186383" grpId="0" animBg="1"/>
      <p:bldP spid="186384" grpId="0" animBg="1"/>
      <p:bldP spid="186387" grpId="0" animBg="1"/>
      <p:bldP spid="186388" grpId="0" animBg="1"/>
      <p:bldP spid="186389" grpId="0" animBg="1"/>
      <p:bldP spid="186402" grpId="0" animBg="1"/>
      <p:bldP spid="186403" grpId="0"/>
      <p:bldP spid="186405" grpId="0" animBg="1"/>
      <p:bldP spid="186377" grpId="0" animBg="1"/>
      <p:bldP spid="186406" grpId="0" animBg="1"/>
      <p:bldP spid="186391" grpId="0" animBg="1"/>
      <p:bldP spid="186392" grpId="0" animBg="1"/>
      <p:bldP spid="186386" grpId="0" animBg="1"/>
      <p:bldP spid="186408" grpId="0"/>
      <p:bldP spid="186412" grpId="0" animBg="1"/>
      <p:bldP spid="186407" grpId="0" animBg="1"/>
      <p:bldP spid="186413" grpId="0" animBg="1"/>
      <p:bldP spid="186414" grpId="0"/>
      <p:bldP spid="186393" grpId="0" animBg="1"/>
      <p:bldP spid="186409" grpId="0" animBg="1"/>
      <p:bldP spid="186397" grpId="0" animBg="1"/>
      <p:bldP spid="1864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288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Sugárzásos hőcsere párhuzamos felületek között</a:t>
            </a:r>
          </a:p>
        </p:txBody>
      </p:sp>
      <p:sp>
        <p:nvSpPr>
          <p:cNvPr id="227332" name="Text Box 4"/>
          <p:cNvSpPr txBox="1">
            <a:spLocks noChangeArrowheads="1"/>
          </p:cNvSpPr>
          <p:nvPr/>
        </p:nvSpPr>
        <p:spPr bwMode="auto">
          <a:xfrm>
            <a:off x="274638" y="2014538"/>
            <a:ext cx="868521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2913" indent="-4429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Általános feltételek: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a felületek egymástól mért távolsága az egyéb méretekhez képest kicsi!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a két test között lévő közeg teljesen áteresztő.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7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7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7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7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7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7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7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7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2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27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27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0" grpId="0"/>
      <p:bldP spid="227332" grpId="0" build="p"/>
      <p:bldP spid="227332" grpI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rgbClr val="FFFFFF"/>
                </a:solidFill>
              </a:rPr>
              <a:t>Mechatronika és Gépszerkezettan Tanszék</a:t>
            </a:r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Sugárzásos hőcsere párhuzamos felületek között</a:t>
            </a: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150813" y="1963738"/>
            <a:ext cx="935037" cy="32035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2417763" y="1985963"/>
            <a:ext cx="890587" cy="31781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8" name="AutoShape 6"/>
          <p:cNvSpPr>
            <a:spLocks noChangeArrowheads="1"/>
          </p:cNvSpPr>
          <p:nvPr/>
        </p:nvSpPr>
        <p:spPr bwMode="auto">
          <a:xfrm flipH="1">
            <a:off x="1100138" y="2373313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61" name="AutoShape 9"/>
          <p:cNvSpPr>
            <a:spLocks/>
          </p:cNvSpPr>
          <p:nvPr/>
        </p:nvSpPr>
        <p:spPr bwMode="auto">
          <a:xfrm>
            <a:off x="781050" y="15097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6796"/>
              <a:gd name="adj5" fmla="val 225769"/>
              <a:gd name="adj6" fmla="val 161519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6" name="Text Box 14"/>
          <p:cNvSpPr txBox="1">
            <a:spLocks noChangeArrowheads="1"/>
          </p:cNvSpPr>
          <p:nvPr/>
        </p:nvSpPr>
        <p:spPr bwMode="auto">
          <a:xfrm>
            <a:off x="2535238" y="241935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7" name="Text Box 15"/>
          <p:cNvSpPr txBox="1">
            <a:spLocks noChangeArrowheads="1"/>
          </p:cNvSpPr>
          <p:nvPr/>
        </p:nvSpPr>
        <p:spPr bwMode="auto">
          <a:xfrm>
            <a:off x="515938" y="2395538"/>
            <a:ext cx="458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8368" name="AutoShape 16"/>
          <p:cNvSpPr>
            <a:spLocks noChangeArrowheads="1"/>
          </p:cNvSpPr>
          <p:nvPr/>
        </p:nvSpPr>
        <p:spPr bwMode="auto">
          <a:xfrm flipH="1">
            <a:off x="1111250" y="293052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77" name="AutoShape 25"/>
          <p:cNvSpPr>
            <a:spLocks/>
          </p:cNvSpPr>
          <p:nvPr/>
        </p:nvSpPr>
        <p:spPr bwMode="auto">
          <a:xfrm>
            <a:off x="2201863" y="1482725"/>
            <a:ext cx="488950" cy="412750"/>
          </a:xfrm>
          <a:prstGeom prst="borderCallout2">
            <a:avLst>
              <a:gd name="adj1" fmla="val 27694"/>
              <a:gd name="adj2" fmla="val -15583"/>
              <a:gd name="adj3" fmla="val 27694"/>
              <a:gd name="adj4" fmla="val -41231"/>
              <a:gd name="adj5" fmla="val 385769"/>
              <a:gd name="adj6" fmla="val -68505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R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623733" y="1365934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i="1" dirty="0" smtClean="0"/>
              <a:t>E</a:t>
            </a:r>
            <a:r>
              <a:rPr lang="hu-HU" i="1" baseline="-25000" dirty="0" smtClean="0"/>
              <a:t>2</a:t>
            </a:r>
            <a:r>
              <a:rPr lang="hu-HU" dirty="0" smtClean="0"/>
              <a:t> és </a:t>
            </a:r>
            <a:r>
              <a:rPr lang="hu-HU" i="1" dirty="0" smtClean="0"/>
              <a:t>R</a:t>
            </a:r>
            <a:r>
              <a:rPr lang="hu-HU" i="1" baseline="-25000" dirty="0" smtClean="0"/>
              <a:t>2</a:t>
            </a:r>
            <a:r>
              <a:rPr lang="hu-HU" dirty="0" smtClean="0"/>
              <a:t> a ‚</a:t>
            </a:r>
            <a:r>
              <a:rPr lang="hu-HU" i="1" dirty="0" smtClean="0"/>
              <a:t>2</a:t>
            </a:r>
            <a:r>
              <a:rPr lang="hu-HU" dirty="0" smtClean="0"/>
              <a:t>’ jelű test saját sugárzása, ill. az általa visszavert sugárzás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6591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8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4" grpId="0"/>
      <p:bldP spid="228356" grpId="0" animBg="1"/>
      <p:bldP spid="228357" grpId="0" animBg="1"/>
      <p:bldP spid="228358" grpId="0" animBg="1"/>
      <p:bldP spid="228366" grpId="0"/>
      <p:bldP spid="228367" grpId="0"/>
      <p:bldP spid="228368" grpId="0" animBg="1"/>
      <p:bldP spid="228377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rgbClr val="FFFFFF"/>
                </a:solidFill>
              </a:rPr>
              <a:t>Mechatronika és Gépszerkezettan Tanszék</a:t>
            </a:r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Sugárzásos hőcsere párhuzamos felületek között</a:t>
            </a: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150813" y="1963738"/>
            <a:ext cx="935037" cy="32035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2417763" y="1985963"/>
            <a:ext cx="890587" cy="31781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8" name="AutoShape 6"/>
          <p:cNvSpPr>
            <a:spLocks noChangeArrowheads="1"/>
          </p:cNvSpPr>
          <p:nvPr/>
        </p:nvSpPr>
        <p:spPr bwMode="auto">
          <a:xfrm flipH="1">
            <a:off x="1100138" y="2373313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61" name="AutoShape 9"/>
          <p:cNvSpPr>
            <a:spLocks/>
          </p:cNvSpPr>
          <p:nvPr/>
        </p:nvSpPr>
        <p:spPr bwMode="auto">
          <a:xfrm>
            <a:off x="781050" y="15097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6796"/>
              <a:gd name="adj5" fmla="val 225769"/>
              <a:gd name="adj6" fmla="val 161519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6" name="Text Box 14"/>
          <p:cNvSpPr txBox="1">
            <a:spLocks noChangeArrowheads="1"/>
          </p:cNvSpPr>
          <p:nvPr/>
        </p:nvSpPr>
        <p:spPr bwMode="auto">
          <a:xfrm>
            <a:off x="2535238" y="241935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7" name="Text Box 15"/>
          <p:cNvSpPr txBox="1">
            <a:spLocks noChangeArrowheads="1"/>
          </p:cNvSpPr>
          <p:nvPr/>
        </p:nvSpPr>
        <p:spPr bwMode="auto">
          <a:xfrm>
            <a:off x="515938" y="2395538"/>
            <a:ext cx="458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8368" name="AutoShape 16"/>
          <p:cNvSpPr>
            <a:spLocks noChangeArrowheads="1"/>
          </p:cNvSpPr>
          <p:nvPr/>
        </p:nvSpPr>
        <p:spPr bwMode="auto">
          <a:xfrm flipH="1">
            <a:off x="1111250" y="293052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623733" y="1365934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i="1" dirty="0" smtClean="0">
                <a:solidFill>
                  <a:srgbClr val="000000"/>
                </a:solidFill>
              </a:rPr>
              <a:t>E</a:t>
            </a:r>
            <a:r>
              <a:rPr lang="hu-HU" i="1" baseline="-25000" dirty="0" smtClean="0">
                <a:solidFill>
                  <a:srgbClr val="000000"/>
                </a:solidFill>
              </a:rPr>
              <a:t>2</a:t>
            </a:r>
            <a:r>
              <a:rPr lang="hu-HU" dirty="0" smtClean="0">
                <a:solidFill>
                  <a:srgbClr val="000000"/>
                </a:solidFill>
              </a:rPr>
              <a:t> és </a:t>
            </a:r>
            <a:r>
              <a:rPr lang="hu-HU" i="1" dirty="0" smtClean="0">
                <a:solidFill>
                  <a:srgbClr val="000000"/>
                </a:solidFill>
              </a:rPr>
              <a:t>R</a:t>
            </a:r>
            <a:r>
              <a:rPr lang="hu-HU" i="1" baseline="-25000" dirty="0" smtClean="0">
                <a:solidFill>
                  <a:srgbClr val="000000"/>
                </a:solidFill>
              </a:rPr>
              <a:t>2</a:t>
            </a:r>
            <a:r>
              <a:rPr lang="hu-HU" dirty="0" smtClean="0">
                <a:solidFill>
                  <a:srgbClr val="000000"/>
                </a:solidFill>
              </a:rPr>
              <a:t> a ‚</a:t>
            </a:r>
            <a:r>
              <a:rPr lang="hu-HU" i="1" dirty="0" smtClean="0">
                <a:solidFill>
                  <a:srgbClr val="000000"/>
                </a:solidFill>
              </a:rPr>
              <a:t>2</a:t>
            </a:r>
            <a:r>
              <a:rPr lang="hu-HU" dirty="0" smtClean="0">
                <a:solidFill>
                  <a:srgbClr val="000000"/>
                </a:solidFill>
              </a:rPr>
              <a:t>’ jelű test saját sugárzása, ill. az általa visszavert sugárzás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1104900" y="373697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>
            <a:off x="1116013" y="4294188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5" name="AutoShape 20"/>
          <p:cNvSpPr>
            <a:spLocks/>
          </p:cNvSpPr>
          <p:nvPr/>
        </p:nvSpPr>
        <p:spPr bwMode="auto">
          <a:xfrm>
            <a:off x="604838" y="52181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9606"/>
              <a:gd name="adj5" fmla="val -269231"/>
              <a:gd name="adj6" fmla="val 167417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808038" y="2671763"/>
            <a:ext cx="238125" cy="2336800"/>
          </a:xfrm>
          <a:prstGeom prst="curvedRightArrow">
            <a:avLst>
              <a:gd name="adj1" fmla="val 196267"/>
              <a:gd name="adj2" fmla="val 392533"/>
              <a:gd name="adj3" fmla="val 3333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" name="AutoShape 41"/>
          <p:cNvSpPr>
            <a:spLocks noChangeArrowheads="1"/>
          </p:cNvSpPr>
          <p:nvPr/>
        </p:nvSpPr>
        <p:spPr bwMode="auto">
          <a:xfrm flipH="1">
            <a:off x="269875" y="3092450"/>
            <a:ext cx="439738" cy="957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" name="AutoShape 43"/>
          <p:cNvSpPr>
            <a:spLocks/>
          </p:cNvSpPr>
          <p:nvPr/>
        </p:nvSpPr>
        <p:spPr bwMode="auto">
          <a:xfrm>
            <a:off x="808038" y="911225"/>
            <a:ext cx="1730375" cy="412750"/>
          </a:xfrm>
          <a:prstGeom prst="borderCallout2">
            <a:avLst>
              <a:gd name="adj1" fmla="val 27694"/>
              <a:gd name="adj2" fmla="val -4403"/>
              <a:gd name="adj3" fmla="val 27694"/>
              <a:gd name="adj4" fmla="val -10093"/>
              <a:gd name="adj5" fmla="val 581537"/>
              <a:gd name="adj6" fmla="val -16421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 dirty="0">
                <a:solidFill>
                  <a:srgbClr val="000000"/>
                </a:solidFill>
              </a:rPr>
              <a:t>A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=</a:t>
            </a:r>
            <a:r>
              <a:rPr lang="hu-HU" sz="2000" i="1" dirty="0" err="1">
                <a:solidFill>
                  <a:srgbClr val="000000"/>
                </a:solidFill>
              </a:rPr>
              <a:t>a</a:t>
            </a:r>
            <a:r>
              <a:rPr lang="hu-HU" sz="2000" i="1" baseline="-25000" dirty="0" err="1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(E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+R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)</a:t>
            </a:r>
            <a:endParaRPr lang="hu-HU" sz="2000" i="1" baseline="-25000" dirty="0">
              <a:solidFill>
                <a:srgbClr val="000000"/>
              </a:solidFill>
            </a:endParaRPr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 flipH="1" flipV="1">
            <a:off x="2466975" y="2811463"/>
            <a:ext cx="238125" cy="1570037"/>
          </a:xfrm>
          <a:prstGeom prst="curvedRightArrow">
            <a:avLst>
              <a:gd name="adj1" fmla="val 131867"/>
              <a:gd name="adj2" fmla="val 263733"/>
              <a:gd name="adj3" fmla="val 3333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4" name="AutoShape 42"/>
          <p:cNvSpPr>
            <a:spLocks noChangeArrowheads="1"/>
          </p:cNvSpPr>
          <p:nvPr/>
        </p:nvSpPr>
        <p:spPr bwMode="auto">
          <a:xfrm>
            <a:off x="2789238" y="3063875"/>
            <a:ext cx="439737" cy="957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5" name="AutoShape 44"/>
          <p:cNvSpPr>
            <a:spLocks/>
          </p:cNvSpPr>
          <p:nvPr/>
        </p:nvSpPr>
        <p:spPr bwMode="auto">
          <a:xfrm>
            <a:off x="3194050" y="5284788"/>
            <a:ext cx="1730375" cy="412750"/>
          </a:xfrm>
          <a:prstGeom prst="borderCallout2">
            <a:avLst>
              <a:gd name="adj1" fmla="val 27694"/>
              <a:gd name="adj2" fmla="val -4403"/>
              <a:gd name="adj3" fmla="val 27694"/>
              <a:gd name="adj4" fmla="val -10824"/>
              <a:gd name="adj5" fmla="val -366537"/>
              <a:gd name="adj6" fmla="val -1807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A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=a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(E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sp>
        <p:nvSpPr>
          <p:cNvPr id="30" name="AutoShape 17"/>
          <p:cNvSpPr>
            <a:spLocks/>
          </p:cNvSpPr>
          <p:nvPr/>
        </p:nvSpPr>
        <p:spPr bwMode="auto">
          <a:xfrm>
            <a:off x="2200275" y="1482725"/>
            <a:ext cx="2287588" cy="412750"/>
          </a:xfrm>
          <a:prstGeom prst="borderCallout2">
            <a:avLst>
              <a:gd name="adj1" fmla="val 27694"/>
              <a:gd name="adj2" fmla="val -3333"/>
              <a:gd name="adj3" fmla="val 27694"/>
              <a:gd name="adj4" fmla="val -8815"/>
              <a:gd name="adj5" fmla="val 385769"/>
              <a:gd name="adj6" fmla="val -1464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 dirty="0">
                <a:solidFill>
                  <a:srgbClr val="000000"/>
                </a:solidFill>
              </a:rPr>
              <a:t>R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=(1-a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)(E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+R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)</a:t>
            </a:r>
            <a:endParaRPr lang="hu-HU" sz="2000" i="1" baseline="-25000" dirty="0">
              <a:solidFill>
                <a:srgbClr val="000000"/>
              </a:solidFill>
            </a:endParaRPr>
          </a:p>
        </p:txBody>
      </p:sp>
      <p:sp>
        <p:nvSpPr>
          <p:cNvPr id="31" name="AutoShape 21"/>
          <p:cNvSpPr>
            <a:spLocks/>
          </p:cNvSpPr>
          <p:nvPr/>
        </p:nvSpPr>
        <p:spPr bwMode="auto">
          <a:xfrm>
            <a:off x="2225675" y="5865813"/>
            <a:ext cx="2157413" cy="412750"/>
          </a:xfrm>
          <a:prstGeom prst="borderCallout2">
            <a:avLst>
              <a:gd name="adj1" fmla="val 27694"/>
              <a:gd name="adj2" fmla="val -3532"/>
              <a:gd name="adj3" fmla="val 27694"/>
              <a:gd name="adj4" fmla="val -15819"/>
              <a:gd name="adj5" fmla="val -297306"/>
              <a:gd name="adj6" fmla="val -29435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=(1-a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)(E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sp>
        <p:nvSpPr>
          <p:cNvPr id="32" name="AutoShape 25"/>
          <p:cNvSpPr>
            <a:spLocks/>
          </p:cNvSpPr>
          <p:nvPr/>
        </p:nvSpPr>
        <p:spPr bwMode="auto">
          <a:xfrm>
            <a:off x="2201863" y="1482725"/>
            <a:ext cx="488950" cy="412750"/>
          </a:xfrm>
          <a:prstGeom prst="borderCallout2">
            <a:avLst>
              <a:gd name="adj1" fmla="val 27694"/>
              <a:gd name="adj2" fmla="val -15583"/>
              <a:gd name="adj3" fmla="val 27694"/>
              <a:gd name="adj4" fmla="val -41231"/>
              <a:gd name="adj5" fmla="val 385769"/>
              <a:gd name="adj6" fmla="val -68505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 dirty="0">
                <a:solidFill>
                  <a:srgbClr val="000000"/>
                </a:solidFill>
              </a:rPr>
              <a:t>R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3" name="AutoShape 26"/>
          <p:cNvSpPr>
            <a:spLocks/>
          </p:cNvSpPr>
          <p:nvPr/>
        </p:nvSpPr>
        <p:spPr bwMode="auto">
          <a:xfrm>
            <a:off x="2225675" y="5876925"/>
            <a:ext cx="504825" cy="398463"/>
          </a:xfrm>
          <a:prstGeom prst="borderCallout2">
            <a:avLst>
              <a:gd name="adj1" fmla="val 28685"/>
              <a:gd name="adj2" fmla="val -15093"/>
              <a:gd name="adj3" fmla="val 28685"/>
              <a:gd name="adj4" fmla="val -69181"/>
              <a:gd name="adj5" fmla="val -312352"/>
              <a:gd name="adj6" fmla="val -126731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931673"/>
              </p:ext>
            </p:extLst>
          </p:nvPr>
        </p:nvGraphicFramePr>
        <p:xfrm>
          <a:off x="3406775" y="2146834"/>
          <a:ext cx="266223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6" name="Egyenlet" r:id="rId3" imgW="1269449" imgH="215806" progId="Equation.3">
                  <p:embed/>
                </p:oleObj>
              </mc:Choice>
              <mc:Fallback>
                <p:oleObj name="Egyenlet" r:id="rId3" imgW="1269449" imgH="215806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775" y="2146834"/>
                        <a:ext cx="2662238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40099"/>
              </p:ext>
            </p:extLst>
          </p:nvPr>
        </p:nvGraphicFramePr>
        <p:xfrm>
          <a:off x="6338888" y="2143659"/>
          <a:ext cx="2670175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Egyenlet" r:id="rId5" imgW="1307532" imgH="215806" progId="Equation.3">
                  <p:embed/>
                </p:oleObj>
              </mc:Choice>
              <mc:Fallback>
                <p:oleObj name="Egyenlet" r:id="rId5" imgW="1307532" imgH="215806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8888" y="2143659"/>
                        <a:ext cx="2670175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Szövegdoboz 35"/>
          <p:cNvSpPr txBox="1"/>
          <p:nvPr/>
        </p:nvSpPr>
        <p:spPr>
          <a:xfrm>
            <a:off x="3691467" y="2769284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i="1" dirty="0" smtClean="0">
                <a:solidFill>
                  <a:srgbClr val="000000"/>
                </a:solidFill>
              </a:rPr>
              <a:t>K</a:t>
            </a:r>
            <a:r>
              <a:rPr lang="hu-HU" i="1" baseline="-25000" dirty="0" smtClean="0">
                <a:solidFill>
                  <a:srgbClr val="000000"/>
                </a:solidFill>
              </a:rPr>
              <a:t>1</a:t>
            </a:r>
            <a:r>
              <a:rPr lang="hu-HU" dirty="0" smtClean="0">
                <a:solidFill>
                  <a:srgbClr val="000000"/>
                </a:solidFill>
              </a:rPr>
              <a:t> és </a:t>
            </a:r>
            <a:r>
              <a:rPr lang="hu-HU" i="1" dirty="0" smtClean="0">
                <a:solidFill>
                  <a:srgbClr val="000000"/>
                </a:solidFill>
              </a:rPr>
              <a:t>K</a:t>
            </a:r>
            <a:r>
              <a:rPr lang="hu-HU" i="1" baseline="-25000" dirty="0" smtClean="0">
                <a:solidFill>
                  <a:srgbClr val="000000"/>
                </a:solidFill>
              </a:rPr>
              <a:t>2</a:t>
            </a:r>
            <a:r>
              <a:rPr lang="hu-HU" dirty="0" smtClean="0">
                <a:solidFill>
                  <a:srgbClr val="000000"/>
                </a:solidFill>
              </a:rPr>
              <a:t> az ‚</a:t>
            </a:r>
            <a:r>
              <a:rPr lang="hu-HU" i="1" dirty="0" smtClean="0">
                <a:solidFill>
                  <a:srgbClr val="000000"/>
                </a:solidFill>
              </a:rPr>
              <a:t>1</a:t>
            </a:r>
            <a:r>
              <a:rPr lang="hu-HU" dirty="0" smtClean="0">
                <a:solidFill>
                  <a:srgbClr val="000000"/>
                </a:solidFill>
              </a:rPr>
              <a:t>’ és a ‚</a:t>
            </a:r>
            <a:r>
              <a:rPr lang="hu-HU" i="1" dirty="0" smtClean="0">
                <a:solidFill>
                  <a:srgbClr val="000000"/>
                </a:solidFill>
              </a:rPr>
              <a:t>2</a:t>
            </a:r>
            <a:r>
              <a:rPr lang="hu-HU" dirty="0" smtClean="0">
                <a:solidFill>
                  <a:srgbClr val="000000"/>
                </a:solidFill>
              </a:rPr>
              <a:t>’ jelű test teljes, azaz saját és visszavert sugárzása</a:t>
            </a:r>
            <a:endParaRPr lang="hu-HU" dirty="0">
              <a:solidFill>
                <a:srgbClr val="000000"/>
              </a:solidFill>
            </a:endParaRPr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857993"/>
              </p:ext>
            </p:extLst>
          </p:nvPr>
        </p:nvGraphicFramePr>
        <p:xfrm>
          <a:off x="4539454" y="3631934"/>
          <a:ext cx="3443287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8" name="Egyenlet" r:id="rId7" imgW="1447800" imgH="431800" progId="Equation.3">
                  <p:embed/>
                </p:oleObj>
              </mc:Choice>
              <mc:Fallback>
                <p:oleObj name="Egyenlet" r:id="rId7" imgW="1447800" imgH="4318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9454" y="3631934"/>
                        <a:ext cx="3443287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993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1" animBg="1"/>
      <p:bldP spid="33" grpId="0" animBg="1"/>
      <p:bldP spid="33" grpId="1" animBg="1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rgbClr val="FFFFFF"/>
                </a:solidFill>
              </a:rPr>
              <a:t>Mechatronika és Gépszerkezettan Tanszék</a:t>
            </a:r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Sugárzásos hőcsere párhuzamos felületek között</a:t>
            </a: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150813" y="1963738"/>
            <a:ext cx="935037" cy="32035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2417763" y="1985963"/>
            <a:ext cx="890587" cy="31781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8" name="AutoShape 6"/>
          <p:cNvSpPr>
            <a:spLocks noChangeArrowheads="1"/>
          </p:cNvSpPr>
          <p:nvPr/>
        </p:nvSpPr>
        <p:spPr bwMode="auto">
          <a:xfrm flipH="1">
            <a:off x="1100138" y="2373313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61" name="AutoShape 9"/>
          <p:cNvSpPr>
            <a:spLocks/>
          </p:cNvSpPr>
          <p:nvPr/>
        </p:nvSpPr>
        <p:spPr bwMode="auto">
          <a:xfrm>
            <a:off x="781050" y="15097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6796"/>
              <a:gd name="adj5" fmla="val 225769"/>
              <a:gd name="adj6" fmla="val 161519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6" name="Text Box 14"/>
          <p:cNvSpPr txBox="1">
            <a:spLocks noChangeArrowheads="1"/>
          </p:cNvSpPr>
          <p:nvPr/>
        </p:nvSpPr>
        <p:spPr bwMode="auto">
          <a:xfrm>
            <a:off x="2535238" y="241935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7" name="Text Box 15"/>
          <p:cNvSpPr txBox="1">
            <a:spLocks noChangeArrowheads="1"/>
          </p:cNvSpPr>
          <p:nvPr/>
        </p:nvSpPr>
        <p:spPr bwMode="auto">
          <a:xfrm>
            <a:off x="515938" y="2395538"/>
            <a:ext cx="458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8368" name="AutoShape 16"/>
          <p:cNvSpPr>
            <a:spLocks noChangeArrowheads="1"/>
          </p:cNvSpPr>
          <p:nvPr/>
        </p:nvSpPr>
        <p:spPr bwMode="auto">
          <a:xfrm flipH="1">
            <a:off x="1111250" y="293052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1104900" y="373697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>
            <a:off x="1116013" y="4294188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5" name="AutoShape 20"/>
          <p:cNvSpPr>
            <a:spLocks/>
          </p:cNvSpPr>
          <p:nvPr/>
        </p:nvSpPr>
        <p:spPr bwMode="auto">
          <a:xfrm>
            <a:off x="604838" y="52181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9606"/>
              <a:gd name="adj5" fmla="val -269231"/>
              <a:gd name="adj6" fmla="val 167417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808038" y="2671763"/>
            <a:ext cx="238125" cy="2336800"/>
          </a:xfrm>
          <a:prstGeom prst="curvedRightArrow">
            <a:avLst>
              <a:gd name="adj1" fmla="val 196267"/>
              <a:gd name="adj2" fmla="val 392533"/>
              <a:gd name="adj3" fmla="val 3333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" name="AutoShape 41"/>
          <p:cNvSpPr>
            <a:spLocks noChangeArrowheads="1"/>
          </p:cNvSpPr>
          <p:nvPr/>
        </p:nvSpPr>
        <p:spPr bwMode="auto">
          <a:xfrm flipH="1">
            <a:off x="269875" y="3092450"/>
            <a:ext cx="439738" cy="957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" name="AutoShape 43"/>
          <p:cNvSpPr>
            <a:spLocks/>
          </p:cNvSpPr>
          <p:nvPr/>
        </p:nvSpPr>
        <p:spPr bwMode="auto">
          <a:xfrm>
            <a:off x="808038" y="911225"/>
            <a:ext cx="1730375" cy="412750"/>
          </a:xfrm>
          <a:prstGeom prst="borderCallout2">
            <a:avLst>
              <a:gd name="adj1" fmla="val 27694"/>
              <a:gd name="adj2" fmla="val -4403"/>
              <a:gd name="adj3" fmla="val 27694"/>
              <a:gd name="adj4" fmla="val -10093"/>
              <a:gd name="adj5" fmla="val 581537"/>
              <a:gd name="adj6" fmla="val -16421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=a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(E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 flipH="1" flipV="1">
            <a:off x="2466975" y="2811463"/>
            <a:ext cx="238125" cy="1570037"/>
          </a:xfrm>
          <a:prstGeom prst="curvedRightArrow">
            <a:avLst>
              <a:gd name="adj1" fmla="val 131867"/>
              <a:gd name="adj2" fmla="val 263733"/>
              <a:gd name="adj3" fmla="val 3333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4" name="AutoShape 42"/>
          <p:cNvSpPr>
            <a:spLocks noChangeArrowheads="1"/>
          </p:cNvSpPr>
          <p:nvPr/>
        </p:nvSpPr>
        <p:spPr bwMode="auto">
          <a:xfrm>
            <a:off x="2789238" y="3063875"/>
            <a:ext cx="439737" cy="957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5" name="AutoShape 44"/>
          <p:cNvSpPr>
            <a:spLocks/>
          </p:cNvSpPr>
          <p:nvPr/>
        </p:nvSpPr>
        <p:spPr bwMode="auto">
          <a:xfrm>
            <a:off x="3194050" y="5284788"/>
            <a:ext cx="1730375" cy="412750"/>
          </a:xfrm>
          <a:prstGeom prst="borderCallout2">
            <a:avLst>
              <a:gd name="adj1" fmla="val 27694"/>
              <a:gd name="adj2" fmla="val -4403"/>
              <a:gd name="adj3" fmla="val 27694"/>
              <a:gd name="adj4" fmla="val -10824"/>
              <a:gd name="adj5" fmla="val -366537"/>
              <a:gd name="adj6" fmla="val -1807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A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=a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(E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sp>
        <p:nvSpPr>
          <p:cNvPr id="30" name="AutoShape 17"/>
          <p:cNvSpPr>
            <a:spLocks/>
          </p:cNvSpPr>
          <p:nvPr/>
        </p:nvSpPr>
        <p:spPr bwMode="auto">
          <a:xfrm>
            <a:off x="2200275" y="1482725"/>
            <a:ext cx="2287588" cy="412750"/>
          </a:xfrm>
          <a:prstGeom prst="borderCallout2">
            <a:avLst>
              <a:gd name="adj1" fmla="val 27694"/>
              <a:gd name="adj2" fmla="val -3333"/>
              <a:gd name="adj3" fmla="val 27694"/>
              <a:gd name="adj4" fmla="val -8815"/>
              <a:gd name="adj5" fmla="val 385769"/>
              <a:gd name="adj6" fmla="val -1464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 dirty="0">
                <a:solidFill>
                  <a:srgbClr val="000000"/>
                </a:solidFill>
              </a:rPr>
              <a:t>R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=(1-a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)(E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+R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)</a:t>
            </a:r>
            <a:endParaRPr lang="hu-HU" sz="2000" i="1" baseline="-25000" dirty="0">
              <a:solidFill>
                <a:srgbClr val="000000"/>
              </a:solidFill>
            </a:endParaRPr>
          </a:p>
        </p:txBody>
      </p:sp>
      <p:sp>
        <p:nvSpPr>
          <p:cNvPr id="31" name="AutoShape 21"/>
          <p:cNvSpPr>
            <a:spLocks/>
          </p:cNvSpPr>
          <p:nvPr/>
        </p:nvSpPr>
        <p:spPr bwMode="auto">
          <a:xfrm>
            <a:off x="2225675" y="5865813"/>
            <a:ext cx="2157413" cy="412750"/>
          </a:xfrm>
          <a:prstGeom prst="borderCallout2">
            <a:avLst>
              <a:gd name="adj1" fmla="val 27694"/>
              <a:gd name="adj2" fmla="val -3532"/>
              <a:gd name="adj3" fmla="val 27694"/>
              <a:gd name="adj4" fmla="val -15819"/>
              <a:gd name="adj5" fmla="val -297306"/>
              <a:gd name="adj6" fmla="val -29435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=(1-a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)(E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214117"/>
              </p:ext>
            </p:extLst>
          </p:nvPr>
        </p:nvGraphicFramePr>
        <p:xfrm>
          <a:off x="4539454" y="3631934"/>
          <a:ext cx="3443287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2" name="Egyenlet" r:id="rId3" imgW="1447800" imgH="431800" progId="Equation.3">
                  <p:embed/>
                </p:oleObj>
              </mc:Choice>
              <mc:Fallback>
                <p:oleObj name="Egyenlet" r:id="rId3" imgW="1447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9454" y="3631934"/>
                        <a:ext cx="3443287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307746"/>
              </p:ext>
            </p:extLst>
          </p:nvPr>
        </p:nvGraphicFramePr>
        <p:xfrm>
          <a:off x="4470929" y="3646487"/>
          <a:ext cx="35655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3" name="Egyenlet" r:id="rId5" imgW="1269449" imgH="215806" progId="Equation.3">
                  <p:embed/>
                </p:oleObj>
              </mc:Choice>
              <mc:Fallback>
                <p:oleObj name="Egyenlet" r:id="rId5" imgW="1269449" imgH="215806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929" y="3646487"/>
                        <a:ext cx="356552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Szövegdoboz 33"/>
          <p:cNvSpPr txBox="1"/>
          <p:nvPr/>
        </p:nvSpPr>
        <p:spPr>
          <a:xfrm>
            <a:off x="3691467" y="2769284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i="1" dirty="0" smtClean="0">
                <a:solidFill>
                  <a:srgbClr val="000000"/>
                </a:solidFill>
              </a:rPr>
              <a:t>Az </a:t>
            </a:r>
            <a:r>
              <a:rPr lang="hu-HU" dirty="0" smtClean="0">
                <a:solidFill>
                  <a:srgbClr val="000000"/>
                </a:solidFill>
              </a:rPr>
              <a:t>‚</a:t>
            </a:r>
            <a:r>
              <a:rPr lang="hu-HU" i="1" dirty="0" smtClean="0">
                <a:solidFill>
                  <a:srgbClr val="000000"/>
                </a:solidFill>
              </a:rPr>
              <a:t>1</a:t>
            </a:r>
            <a:r>
              <a:rPr lang="hu-HU" dirty="0" smtClean="0">
                <a:solidFill>
                  <a:srgbClr val="000000"/>
                </a:solidFill>
              </a:rPr>
              <a:t>’ jelű test által leadott energia (hőmennyiség)</a:t>
            </a:r>
            <a:endParaRPr lang="hu-HU" dirty="0">
              <a:solidFill>
                <a:srgbClr val="000000"/>
              </a:solidFill>
            </a:endParaRP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65383"/>
              </p:ext>
            </p:extLst>
          </p:nvPr>
        </p:nvGraphicFramePr>
        <p:xfrm>
          <a:off x="3770314" y="4318000"/>
          <a:ext cx="500380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4" name="Equation" r:id="rId7" imgW="2120760" imgH="215640" progId="Equation.3">
                  <p:embed/>
                </p:oleObj>
              </mc:Choice>
              <mc:Fallback>
                <p:oleObj name="Equation" r:id="rId7" imgW="2120760" imgH="215640" progId="Equation.3">
                  <p:embed/>
                  <p:pic>
                    <p:nvPicPr>
                      <p:cNvPr id="0" name="Objektum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4" y="4318000"/>
                        <a:ext cx="500380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849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32292 L 1.38889E-6 1.85185E-6 " pathEditMode="relative" rAng="0" ptsTypes="AA">
                                      <p:cBhvr>
                                        <p:cTn id="6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rgbClr val="FFFFFF"/>
                </a:solidFill>
              </a:rPr>
              <a:t>Mechatronika és Gépszerkezettan Tanszék</a:t>
            </a:r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Sugárzásos hőcsere párhuzamos felületek között</a:t>
            </a: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150813" y="1963738"/>
            <a:ext cx="935037" cy="32035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2417763" y="1985963"/>
            <a:ext cx="890587" cy="31781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8" name="AutoShape 6"/>
          <p:cNvSpPr>
            <a:spLocks noChangeArrowheads="1"/>
          </p:cNvSpPr>
          <p:nvPr/>
        </p:nvSpPr>
        <p:spPr bwMode="auto">
          <a:xfrm flipH="1">
            <a:off x="1100138" y="2373313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61" name="AutoShape 9"/>
          <p:cNvSpPr>
            <a:spLocks/>
          </p:cNvSpPr>
          <p:nvPr/>
        </p:nvSpPr>
        <p:spPr bwMode="auto">
          <a:xfrm>
            <a:off x="781050" y="15097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6796"/>
              <a:gd name="adj5" fmla="val 225769"/>
              <a:gd name="adj6" fmla="val 161519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6" name="Text Box 14"/>
          <p:cNvSpPr txBox="1">
            <a:spLocks noChangeArrowheads="1"/>
          </p:cNvSpPr>
          <p:nvPr/>
        </p:nvSpPr>
        <p:spPr bwMode="auto">
          <a:xfrm>
            <a:off x="2535238" y="241935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7" name="Text Box 15"/>
          <p:cNvSpPr txBox="1">
            <a:spLocks noChangeArrowheads="1"/>
          </p:cNvSpPr>
          <p:nvPr/>
        </p:nvSpPr>
        <p:spPr bwMode="auto">
          <a:xfrm>
            <a:off x="515938" y="2395538"/>
            <a:ext cx="458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8368" name="AutoShape 16"/>
          <p:cNvSpPr>
            <a:spLocks noChangeArrowheads="1"/>
          </p:cNvSpPr>
          <p:nvPr/>
        </p:nvSpPr>
        <p:spPr bwMode="auto">
          <a:xfrm flipH="1">
            <a:off x="1111250" y="293052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1104900" y="373697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>
            <a:off x="1116013" y="4294188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5" name="AutoShape 20"/>
          <p:cNvSpPr>
            <a:spLocks/>
          </p:cNvSpPr>
          <p:nvPr/>
        </p:nvSpPr>
        <p:spPr bwMode="auto">
          <a:xfrm>
            <a:off x="604838" y="52181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9606"/>
              <a:gd name="adj5" fmla="val -269231"/>
              <a:gd name="adj6" fmla="val 167417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808038" y="2671763"/>
            <a:ext cx="238125" cy="2336800"/>
          </a:xfrm>
          <a:prstGeom prst="curvedRightArrow">
            <a:avLst>
              <a:gd name="adj1" fmla="val 196267"/>
              <a:gd name="adj2" fmla="val 392533"/>
              <a:gd name="adj3" fmla="val 3333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" name="AutoShape 41"/>
          <p:cNvSpPr>
            <a:spLocks noChangeArrowheads="1"/>
          </p:cNvSpPr>
          <p:nvPr/>
        </p:nvSpPr>
        <p:spPr bwMode="auto">
          <a:xfrm flipH="1">
            <a:off x="269875" y="3092450"/>
            <a:ext cx="439738" cy="957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" name="AutoShape 43"/>
          <p:cNvSpPr>
            <a:spLocks/>
          </p:cNvSpPr>
          <p:nvPr/>
        </p:nvSpPr>
        <p:spPr bwMode="auto">
          <a:xfrm>
            <a:off x="808038" y="911225"/>
            <a:ext cx="1730375" cy="412750"/>
          </a:xfrm>
          <a:prstGeom prst="borderCallout2">
            <a:avLst>
              <a:gd name="adj1" fmla="val 27694"/>
              <a:gd name="adj2" fmla="val -4403"/>
              <a:gd name="adj3" fmla="val 27694"/>
              <a:gd name="adj4" fmla="val -10093"/>
              <a:gd name="adj5" fmla="val 581537"/>
              <a:gd name="adj6" fmla="val -16421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=a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(E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 flipH="1" flipV="1">
            <a:off x="2466975" y="2811463"/>
            <a:ext cx="238125" cy="1570037"/>
          </a:xfrm>
          <a:prstGeom prst="curvedRightArrow">
            <a:avLst>
              <a:gd name="adj1" fmla="val 131867"/>
              <a:gd name="adj2" fmla="val 263733"/>
              <a:gd name="adj3" fmla="val 3333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4" name="AutoShape 42"/>
          <p:cNvSpPr>
            <a:spLocks noChangeArrowheads="1"/>
          </p:cNvSpPr>
          <p:nvPr/>
        </p:nvSpPr>
        <p:spPr bwMode="auto">
          <a:xfrm>
            <a:off x="2789238" y="3063875"/>
            <a:ext cx="439737" cy="957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5" name="AutoShape 44"/>
          <p:cNvSpPr>
            <a:spLocks/>
          </p:cNvSpPr>
          <p:nvPr/>
        </p:nvSpPr>
        <p:spPr bwMode="auto">
          <a:xfrm>
            <a:off x="3194050" y="5284788"/>
            <a:ext cx="1730375" cy="412750"/>
          </a:xfrm>
          <a:prstGeom prst="borderCallout2">
            <a:avLst>
              <a:gd name="adj1" fmla="val 27694"/>
              <a:gd name="adj2" fmla="val -4403"/>
              <a:gd name="adj3" fmla="val 27694"/>
              <a:gd name="adj4" fmla="val -10824"/>
              <a:gd name="adj5" fmla="val -366537"/>
              <a:gd name="adj6" fmla="val -1807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A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=a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(E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sp>
        <p:nvSpPr>
          <p:cNvPr id="30" name="AutoShape 17"/>
          <p:cNvSpPr>
            <a:spLocks/>
          </p:cNvSpPr>
          <p:nvPr/>
        </p:nvSpPr>
        <p:spPr bwMode="auto">
          <a:xfrm>
            <a:off x="2200275" y="1482725"/>
            <a:ext cx="2287588" cy="412750"/>
          </a:xfrm>
          <a:prstGeom prst="borderCallout2">
            <a:avLst>
              <a:gd name="adj1" fmla="val 27694"/>
              <a:gd name="adj2" fmla="val -3333"/>
              <a:gd name="adj3" fmla="val 27694"/>
              <a:gd name="adj4" fmla="val -8815"/>
              <a:gd name="adj5" fmla="val 385769"/>
              <a:gd name="adj6" fmla="val -1464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 dirty="0">
                <a:solidFill>
                  <a:srgbClr val="000000"/>
                </a:solidFill>
              </a:rPr>
              <a:t>R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=(1-a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)(E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+R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)</a:t>
            </a:r>
            <a:endParaRPr lang="hu-HU" sz="2000" i="1" baseline="-25000" dirty="0">
              <a:solidFill>
                <a:srgbClr val="000000"/>
              </a:solidFill>
            </a:endParaRPr>
          </a:p>
        </p:txBody>
      </p:sp>
      <p:sp>
        <p:nvSpPr>
          <p:cNvPr id="31" name="AutoShape 21"/>
          <p:cNvSpPr>
            <a:spLocks/>
          </p:cNvSpPr>
          <p:nvPr/>
        </p:nvSpPr>
        <p:spPr bwMode="auto">
          <a:xfrm>
            <a:off x="2225675" y="5865813"/>
            <a:ext cx="2157413" cy="412750"/>
          </a:xfrm>
          <a:prstGeom prst="borderCallout2">
            <a:avLst>
              <a:gd name="adj1" fmla="val 27694"/>
              <a:gd name="adj2" fmla="val -3532"/>
              <a:gd name="adj3" fmla="val 27694"/>
              <a:gd name="adj4" fmla="val -15819"/>
              <a:gd name="adj5" fmla="val -297306"/>
              <a:gd name="adj6" fmla="val -29435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=(1-a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)(E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628479"/>
              </p:ext>
            </p:extLst>
          </p:nvPr>
        </p:nvGraphicFramePr>
        <p:xfrm>
          <a:off x="4470929" y="3646487"/>
          <a:ext cx="35655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5" name="Egyenlet" r:id="rId3" imgW="1269449" imgH="215806" progId="Equation.3">
                  <p:embed/>
                </p:oleObj>
              </mc:Choice>
              <mc:Fallback>
                <p:oleObj name="Egyenlet" r:id="rId3" imgW="1269449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929" y="3646487"/>
                        <a:ext cx="356552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Szövegdoboz 33"/>
          <p:cNvSpPr txBox="1"/>
          <p:nvPr/>
        </p:nvSpPr>
        <p:spPr>
          <a:xfrm>
            <a:off x="3691467" y="2769284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i="1" dirty="0" smtClean="0">
                <a:solidFill>
                  <a:srgbClr val="000000"/>
                </a:solidFill>
              </a:rPr>
              <a:t>Az </a:t>
            </a:r>
            <a:r>
              <a:rPr lang="hu-HU" dirty="0" smtClean="0">
                <a:solidFill>
                  <a:srgbClr val="000000"/>
                </a:solidFill>
              </a:rPr>
              <a:t>‚</a:t>
            </a:r>
            <a:r>
              <a:rPr lang="hu-HU" i="1" dirty="0" smtClean="0">
                <a:solidFill>
                  <a:srgbClr val="000000"/>
                </a:solidFill>
              </a:rPr>
              <a:t>1</a:t>
            </a:r>
            <a:r>
              <a:rPr lang="hu-HU" dirty="0" smtClean="0">
                <a:solidFill>
                  <a:srgbClr val="000000"/>
                </a:solidFill>
              </a:rPr>
              <a:t>’ jelű test által leadott energia (hőmennyiség)</a:t>
            </a:r>
            <a:endParaRPr lang="hu-HU" dirty="0">
              <a:solidFill>
                <a:srgbClr val="000000"/>
              </a:solidFill>
            </a:endParaRP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226843"/>
              </p:ext>
            </p:extLst>
          </p:nvPr>
        </p:nvGraphicFramePr>
        <p:xfrm>
          <a:off x="3770314" y="4318000"/>
          <a:ext cx="500380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6" name="Equation" r:id="rId5" imgW="2120760" imgH="215640" progId="Equation.3">
                  <p:embed/>
                </p:oleObj>
              </mc:Choice>
              <mc:Fallback>
                <p:oleObj name="Equation" r:id="rId5" imgW="21207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4" y="4318000"/>
                        <a:ext cx="500380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512762"/>
              </p:ext>
            </p:extLst>
          </p:nvPr>
        </p:nvGraphicFramePr>
        <p:xfrm>
          <a:off x="4538663" y="1414463"/>
          <a:ext cx="3443287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7" name="Egyenlet" r:id="rId7" imgW="1447800" imgH="431800" progId="Equation.3">
                  <p:embed/>
                </p:oleObj>
              </mc:Choice>
              <mc:Fallback>
                <p:oleObj name="Egyenlet" r:id="rId7" imgW="1447800" imgH="431800" progId="Equation.3">
                  <p:embed/>
                  <p:pic>
                    <p:nvPicPr>
                      <p:cNvPr id="0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8663" y="1414463"/>
                        <a:ext cx="3443287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514658"/>
              </p:ext>
            </p:extLst>
          </p:nvPr>
        </p:nvGraphicFramePr>
        <p:xfrm>
          <a:off x="3770313" y="2667000"/>
          <a:ext cx="500380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8" name="Equation" r:id="rId9" imgW="2120760" imgH="215640" progId="Equation.3">
                  <p:embed/>
                </p:oleObj>
              </mc:Choice>
              <mc:Fallback>
                <p:oleObj name="Equation" r:id="rId9" imgW="2120760" imgH="215640" progId="Equation.3">
                  <p:embed/>
                  <p:pic>
                    <p:nvPicPr>
                      <p:cNvPr id="0" name="Objektum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2667000"/>
                        <a:ext cx="500380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413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rgbClr val="FFFFFF"/>
                </a:solidFill>
              </a:rPr>
              <a:t>Mechatronika és Gépszerkezettan Tanszék</a:t>
            </a:r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Sugárzásos hőcsere párhuzamos felületek között</a:t>
            </a: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150813" y="1963738"/>
            <a:ext cx="935037" cy="32035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2417763" y="1985963"/>
            <a:ext cx="890587" cy="31781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58" name="AutoShape 6"/>
          <p:cNvSpPr>
            <a:spLocks noChangeArrowheads="1"/>
          </p:cNvSpPr>
          <p:nvPr/>
        </p:nvSpPr>
        <p:spPr bwMode="auto">
          <a:xfrm flipH="1">
            <a:off x="1100138" y="2373313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28361" name="AutoShape 9"/>
          <p:cNvSpPr>
            <a:spLocks/>
          </p:cNvSpPr>
          <p:nvPr/>
        </p:nvSpPr>
        <p:spPr bwMode="auto">
          <a:xfrm>
            <a:off x="781050" y="15097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6796"/>
              <a:gd name="adj5" fmla="val 225769"/>
              <a:gd name="adj6" fmla="val 161519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6" name="Text Box 14"/>
          <p:cNvSpPr txBox="1">
            <a:spLocks noChangeArrowheads="1"/>
          </p:cNvSpPr>
          <p:nvPr/>
        </p:nvSpPr>
        <p:spPr bwMode="auto">
          <a:xfrm>
            <a:off x="2535238" y="241935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8367" name="Text Box 15"/>
          <p:cNvSpPr txBox="1">
            <a:spLocks noChangeArrowheads="1"/>
          </p:cNvSpPr>
          <p:nvPr/>
        </p:nvSpPr>
        <p:spPr bwMode="auto">
          <a:xfrm>
            <a:off x="515938" y="2395538"/>
            <a:ext cx="458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b="1" i="1">
                <a:solidFill>
                  <a:srgbClr val="000000"/>
                </a:solidFill>
              </a:rPr>
              <a:t>T</a:t>
            </a:r>
            <a:r>
              <a:rPr lang="hu-HU" sz="2000" b="1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8368" name="AutoShape 16"/>
          <p:cNvSpPr>
            <a:spLocks noChangeArrowheads="1"/>
          </p:cNvSpPr>
          <p:nvPr/>
        </p:nvSpPr>
        <p:spPr bwMode="auto">
          <a:xfrm flipH="1">
            <a:off x="1111250" y="293052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1104900" y="3736975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>
            <a:off x="1116013" y="4294188"/>
            <a:ext cx="1295400" cy="425450"/>
          </a:xfrm>
          <a:prstGeom prst="rightArrow">
            <a:avLst>
              <a:gd name="adj1" fmla="val 50000"/>
              <a:gd name="adj2" fmla="val 7611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5" name="AutoShape 20"/>
          <p:cNvSpPr>
            <a:spLocks/>
          </p:cNvSpPr>
          <p:nvPr/>
        </p:nvSpPr>
        <p:spPr bwMode="auto">
          <a:xfrm>
            <a:off x="604838" y="5218113"/>
            <a:ext cx="565150" cy="412750"/>
          </a:xfrm>
          <a:prstGeom prst="borderCallout2">
            <a:avLst>
              <a:gd name="adj1" fmla="val 27694"/>
              <a:gd name="adj2" fmla="val 113481"/>
              <a:gd name="adj3" fmla="val 27694"/>
              <a:gd name="adj4" fmla="val 139606"/>
              <a:gd name="adj5" fmla="val -269231"/>
              <a:gd name="adj6" fmla="val 167417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000" i="1">
                <a:solidFill>
                  <a:srgbClr val="000000"/>
                </a:solidFill>
              </a:rPr>
              <a:t>E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808038" y="2671763"/>
            <a:ext cx="238125" cy="2336800"/>
          </a:xfrm>
          <a:prstGeom prst="curvedRightArrow">
            <a:avLst>
              <a:gd name="adj1" fmla="val 196267"/>
              <a:gd name="adj2" fmla="val 392533"/>
              <a:gd name="adj3" fmla="val 3333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" name="AutoShape 41"/>
          <p:cNvSpPr>
            <a:spLocks noChangeArrowheads="1"/>
          </p:cNvSpPr>
          <p:nvPr/>
        </p:nvSpPr>
        <p:spPr bwMode="auto">
          <a:xfrm flipH="1">
            <a:off x="269875" y="3092450"/>
            <a:ext cx="439738" cy="957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" name="AutoShape 43"/>
          <p:cNvSpPr>
            <a:spLocks/>
          </p:cNvSpPr>
          <p:nvPr/>
        </p:nvSpPr>
        <p:spPr bwMode="auto">
          <a:xfrm>
            <a:off x="808038" y="911225"/>
            <a:ext cx="1730375" cy="412750"/>
          </a:xfrm>
          <a:prstGeom prst="borderCallout2">
            <a:avLst>
              <a:gd name="adj1" fmla="val 27694"/>
              <a:gd name="adj2" fmla="val -4403"/>
              <a:gd name="adj3" fmla="val 27694"/>
              <a:gd name="adj4" fmla="val -10093"/>
              <a:gd name="adj5" fmla="val 581537"/>
              <a:gd name="adj6" fmla="val -16421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=a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(E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 flipH="1" flipV="1">
            <a:off x="2466975" y="2811463"/>
            <a:ext cx="238125" cy="1570037"/>
          </a:xfrm>
          <a:prstGeom prst="curvedRightArrow">
            <a:avLst>
              <a:gd name="adj1" fmla="val 131867"/>
              <a:gd name="adj2" fmla="val 263733"/>
              <a:gd name="adj3" fmla="val 3333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4" name="AutoShape 42"/>
          <p:cNvSpPr>
            <a:spLocks noChangeArrowheads="1"/>
          </p:cNvSpPr>
          <p:nvPr/>
        </p:nvSpPr>
        <p:spPr bwMode="auto">
          <a:xfrm>
            <a:off x="2789238" y="3063875"/>
            <a:ext cx="439737" cy="957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5" name="AutoShape 44"/>
          <p:cNvSpPr>
            <a:spLocks/>
          </p:cNvSpPr>
          <p:nvPr/>
        </p:nvSpPr>
        <p:spPr bwMode="auto">
          <a:xfrm>
            <a:off x="3194050" y="5284788"/>
            <a:ext cx="1730375" cy="412750"/>
          </a:xfrm>
          <a:prstGeom prst="borderCallout2">
            <a:avLst>
              <a:gd name="adj1" fmla="val 27694"/>
              <a:gd name="adj2" fmla="val -4403"/>
              <a:gd name="adj3" fmla="val 27694"/>
              <a:gd name="adj4" fmla="val -10824"/>
              <a:gd name="adj5" fmla="val -366537"/>
              <a:gd name="adj6" fmla="val -1807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A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=a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(E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sp>
        <p:nvSpPr>
          <p:cNvPr id="30" name="AutoShape 17"/>
          <p:cNvSpPr>
            <a:spLocks/>
          </p:cNvSpPr>
          <p:nvPr/>
        </p:nvSpPr>
        <p:spPr bwMode="auto">
          <a:xfrm>
            <a:off x="2200275" y="1482725"/>
            <a:ext cx="2287588" cy="412750"/>
          </a:xfrm>
          <a:prstGeom prst="borderCallout2">
            <a:avLst>
              <a:gd name="adj1" fmla="val 27694"/>
              <a:gd name="adj2" fmla="val -3333"/>
              <a:gd name="adj3" fmla="val 27694"/>
              <a:gd name="adj4" fmla="val -8815"/>
              <a:gd name="adj5" fmla="val 385769"/>
              <a:gd name="adj6" fmla="val -1464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 dirty="0">
                <a:solidFill>
                  <a:srgbClr val="000000"/>
                </a:solidFill>
              </a:rPr>
              <a:t>R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=(1-a</a:t>
            </a:r>
            <a:r>
              <a:rPr lang="hu-HU" sz="2000" i="1" baseline="-25000" dirty="0">
                <a:solidFill>
                  <a:srgbClr val="000000"/>
                </a:solidFill>
              </a:rPr>
              <a:t>2</a:t>
            </a:r>
            <a:r>
              <a:rPr lang="hu-HU" sz="2000" i="1" dirty="0">
                <a:solidFill>
                  <a:srgbClr val="000000"/>
                </a:solidFill>
              </a:rPr>
              <a:t>)(E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+R</a:t>
            </a:r>
            <a:r>
              <a:rPr lang="hu-HU" sz="2000" i="1" baseline="-25000" dirty="0">
                <a:solidFill>
                  <a:srgbClr val="000000"/>
                </a:solidFill>
              </a:rPr>
              <a:t>1</a:t>
            </a:r>
            <a:r>
              <a:rPr lang="hu-HU" sz="2000" i="1" dirty="0">
                <a:solidFill>
                  <a:srgbClr val="000000"/>
                </a:solidFill>
              </a:rPr>
              <a:t>)</a:t>
            </a:r>
            <a:endParaRPr lang="hu-HU" sz="2000" i="1" baseline="-25000" dirty="0">
              <a:solidFill>
                <a:srgbClr val="000000"/>
              </a:solidFill>
            </a:endParaRPr>
          </a:p>
        </p:txBody>
      </p:sp>
      <p:sp>
        <p:nvSpPr>
          <p:cNvPr id="31" name="AutoShape 21"/>
          <p:cNvSpPr>
            <a:spLocks/>
          </p:cNvSpPr>
          <p:nvPr/>
        </p:nvSpPr>
        <p:spPr bwMode="auto">
          <a:xfrm>
            <a:off x="2225675" y="5865813"/>
            <a:ext cx="2157413" cy="412750"/>
          </a:xfrm>
          <a:prstGeom prst="borderCallout2">
            <a:avLst>
              <a:gd name="adj1" fmla="val 27694"/>
              <a:gd name="adj2" fmla="val -3532"/>
              <a:gd name="adj3" fmla="val 27694"/>
              <a:gd name="adj4" fmla="val -15819"/>
              <a:gd name="adj5" fmla="val -297306"/>
              <a:gd name="adj6" fmla="val -29435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sz="2000" i="1">
                <a:solidFill>
                  <a:srgbClr val="000000"/>
                </a:solidFill>
              </a:rPr>
              <a:t>R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=(1-a</a:t>
            </a:r>
            <a:r>
              <a:rPr lang="hu-HU" sz="2000" i="1" baseline="-25000">
                <a:solidFill>
                  <a:srgbClr val="000000"/>
                </a:solidFill>
              </a:rPr>
              <a:t>1</a:t>
            </a:r>
            <a:r>
              <a:rPr lang="hu-HU" sz="2000" i="1">
                <a:solidFill>
                  <a:srgbClr val="000000"/>
                </a:solidFill>
              </a:rPr>
              <a:t>)(E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+R</a:t>
            </a:r>
            <a:r>
              <a:rPr lang="hu-HU" sz="2000" i="1" baseline="-25000">
                <a:solidFill>
                  <a:srgbClr val="000000"/>
                </a:solidFill>
              </a:rPr>
              <a:t>2</a:t>
            </a:r>
            <a:r>
              <a:rPr lang="hu-HU" sz="2000" i="1">
                <a:solidFill>
                  <a:srgbClr val="000000"/>
                </a:solidFill>
              </a:rPr>
              <a:t>)</a:t>
            </a:r>
            <a:endParaRPr lang="hu-HU" sz="2000" i="1" baseline="-25000">
              <a:solidFill>
                <a:srgbClr val="000000"/>
              </a:solidFill>
            </a:endParaRP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8654959"/>
              </p:ext>
            </p:extLst>
          </p:nvPr>
        </p:nvGraphicFramePr>
        <p:xfrm>
          <a:off x="4538663" y="1414463"/>
          <a:ext cx="3443287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0" name="Egyenlet" r:id="rId3" imgW="1447800" imgH="431800" progId="Equation.3">
                  <p:embed/>
                </p:oleObj>
              </mc:Choice>
              <mc:Fallback>
                <p:oleObj name="Egyenlet" r:id="rId3" imgW="1447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8663" y="1414463"/>
                        <a:ext cx="3443287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0061696"/>
              </p:ext>
            </p:extLst>
          </p:nvPr>
        </p:nvGraphicFramePr>
        <p:xfrm>
          <a:off x="4833406" y="3225263"/>
          <a:ext cx="2757488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1" name="Equation" r:id="rId5" imgW="1168200" imgH="431640" progId="Equation.3">
                  <p:embed/>
                </p:oleObj>
              </mc:Choice>
              <mc:Fallback>
                <p:oleObj name="Equation" r:id="rId5" imgW="1168200" imgH="431640" progId="Equation.3">
                  <p:embed/>
                  <p:pic>
                    <p:nvPicPr>
                      <p:cNvPr id="0" name="Objektum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3406" y="3225263"/>
                        <a:ext cx="2757488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um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830790"/>
              </p:ext>
            </p:extLst>
          </p:nvPr>
        </p:nvGraphicFramePr>
        <p:xfrm>
          <a:off x="3825081" y="4162425"/>
          <a:ext cx="2198688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2" name="Equation" r:id="rId7" imgW="1168400" imgH="469900" progId="Equation.3">
                  <p:embed/>
                </p:oleObj>
              </mc:Choice>
              <mc:Fallback>
                <p:oleObj name="Equation" r:id="rId7" imgW="1168400" imgH="469900" progId="Equation.3">
                  <p:embed/>
                  <p:pic>
                    <p:nvPicPr>
                      <p:cNvPr id="0" name="Objektum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081" y="4162425"/>
                        <a:ext cx="2198688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um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40831"/>
              </p:ext>
            </p:extLst>
          </p:nvPr>
        </p:nvGraphicFramePr>
        <p:xfrm>
          <a:off x="6542881" y="4164012"/>
          <a:ext cx="22701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3" name="Equation" r:id="rId9" imgW="1206500" imgH="469900" progId="Equation.3">
                  <p:embed/>
                </p:oleObj>
              </mc:Choice>
              <mc:Fallback>
                <p:oleObj name="Equation" r:id="rId9" imgW="1206500" imgH="469900" progId="Equation.3">
                  <p:embed/>
                  <p:pic>
                    <p:nvPicPr>
                      <p:cNvPr id="0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2881" y="4164012"/>
                        <a:ext cx="2270125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u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514658"/>
              </p:ext>
            </p:extLst>
          </p:nvPr>
        </p:nvGraphicFramePr>
        <p:xfrm>
          <a:off x="3770313" y="2667000"/>
          <a:ext cx="500380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4" name="Equation" r:id="rId11" imgW="2120900" imgH="215900" progId="Equation.3">
                  <p:embed/>
                </p:oleObj>
              </mc:Choice>
              <mc:Fallback>
                <p:oleObj name="Equation" r:id="rId11" imgW="2120900" imgH="215900" progId="Equation.3">
                  <p:embed/>
                  <p:pic>
                    <p:nvPicPr>
                      <p:cNvPr id="0" name="Objektum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2667000"/>
                        <a:ext cx="500380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371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288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Sugárzásos hőcsere párhuzamos felületek között</a:t>
            </a:r>
          </a:p>
        </p:txBody>
      </p:sp>
      <p:graphicFrame>
        <p:nvGraphicFramePr>
          <p:cNvPr id="195591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1109663" y="1825625"/>
          <a:ext cx="6300787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name="Egyenlet" r:id="rId3" imgW="2463800" imgH="533400" progId="Equation.3">
                  <p:embed/>
                </p:oleObj>
              </mc:Choice>
              <mc:Fallback>
                <p:oleObj name="Egyenlet" r:id="rId3" imgW="2463800" imgH="533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9663" y="1825625"/>
                        <a:ext cx="6300787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593" name="Text Box 9"/>
          <p:cNvSpPr txBox="1">
            <a:spLocks noChangeArrowheads="1"/>
          </p:cNvSpPr>
          <p:nvPr/>
        </p:nvSpPr>
        <p:spPr bwMode="auto">
          <a:xfrm>
            <a:off x="763588" y="3454400"/>
            <a:ext cx="7532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/>
              <a:t>Ahol</a:t>
            </a:r>
          </a:p>
        </p:txBody>
      </p:sp>
      <p:graphicFrame>
        <p:nvGraphicFramePr>
          <p:cNvPr id="195594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2874963" y="4178300"/>
          <a:ext cx="2605087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1" name="Egyenlet" r:id="rId5" imgW="1117115" imgH="622030" progId="Equation.3">
                  <p:embed/>
                </p:oleObj>
              </mc:Choice>
              <mc:Fallback>
                <p:oleObj name="Egyenlet" r:id="rId5" imgW="1117115" imgH="62203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4963" y="4178300"/>
                        <a:ext cx="2605087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596" name="Text Box 12"/>
          <p:cNvSpPr txBox="1">
            <a:spLocks noChangeArrowheads="1"/>
          </p:cNvSpPr>
          <p:nvPr/>
        </p:nvSpPr>
        <p:spPr bwMode="auto">
          <a:xfrm>
            <a:off x="2900363" y="5684838"/>
            <a:ext cx="3338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/>
              <a:t>redukált feketeségi fok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5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5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5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5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3" grpId="0" build="p"/>
      <p:bldP spid="19559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Sugárzási kölcsönhatás zárt térben</a:t>
            </a:r>
          </a:p>
        </p:txBody>
      </p:sp>
      <p:graphicFrame>
        <p:nvGraphicFramePr>
          <p:cNvPr id="198659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53191904"/>
              </p:ext>
            </p:extLst>
          </p:nvPr>
        </p:nvGraphicFramePr>
        <p:xfrm>
          <a:off x="1554955" y="2799291"/>
          <a:ext cx="6026150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name="Equation" r:id="rId3" imgW="2425700" imgH="533400" progId="Equation.3">
                  <p:embed/>
                </p:oleObj>
              </mc:Choice>
              <mc:Fallback>
                <p:oleObj name="Equation" r:id="rId3" imgW="2425700" imgH="533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955" y="2799291"/>
                        <a:ext cx="6026150" cy="1325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233098" y="1276675"/>
            <a:ext cx="866986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000" dirty="0"/>
              <a:t>Az </a:t>
            </a:r>
            <a:r>
              <a:rPr lang="hu-HU" sz="2000" b="1" i="1" dirty="0"/>
              <a:t>A</a:t>
            </a:r>
            <a:r>
              <a:rPr lang="hu-HU" sz="2000" b="1" i="1" baseline="-25000" dirty="0"/>
              <a:t>2</a:t>
            </a:r>
            <a:r>
              <a:rPr lang="hu-HU" sz="2000" dirty="0"/>
              <a:t> </a:t>
            </a:r>
            <a:r>
              <a:rPr lang="hu-HU" sz="2000" dirty="0" smtClean="0"/>
              <a:t>felületű tér az </a:t>
            </a:r>
            <a:r>
              <a:rPr lang="hu-HU" sz="2000" b="1" i="1" dirty="0"/>
              <a:t>A</a:t>
            </a:r>
            <a:r>
              <a:rPr lang="hu-HU" sz="2000" b="1" i="1" baseline="-25000" dirty="0"/>
              <a:t>1</a:t>
            </a:r>
            <a:r>
              <a:rPr lang="hu-HU" sz="2000" dirty="0"/>
              <a:t> </a:t>
            </a:r>
            <a:r>
              <a:rPr lang="hu-HU" sz="2000" dirty="0" smtClean="0"/>
              <a:t>nagyságú felülettel bíró testet </a:t>
            </a:r>
            <a:r>
              <a:rPr lang="hu-HU" sz="2000" dirty="0"/>
              <a:t>teljesen körül veszi!</a:t>
            </a:r>
          </a:p>
          <a:p>
            <a:pPr eaLnBrk="1" hangingPunct="1">
              <a:spcBef>
                <a:spcPct val="50000"/>
              </a:spcBef>
            </a:pPr>
            <a:r>
              <a:rPr lang="hu-HU" sz="2000" dirty="0"/>
              <a:t>A két test között lévő közeg teljesen áteresztő</a:t>
            </a:r>
            <a:r>
              <a:rPr lang="hu-HU" sz="2000" dirty="0" smtClean="0"/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hu-HU" sz="2000" dirty="0" smtClean="0"/>
              <a:t>Az ‚</a:t>
            </a:r>
            <a:r>
              <a:rPr lang="hu-HU" sz="2000" i="1" dirty="0" smtClean="0"/>
              <a:t>1</a:t>
            </a:r>
            <a:r>
              <a:rPr lang="hu-HU" sz="2000" dirty="0" smtClean="0"/>
              <a:t>’ jelű test által leadott/felvett hőmennyiség:</a:t>
            </a:r>
            <a:endParaRPr lang="hu-HU" sz="2000" dirty="0"/>
          </a:p>
        </p:txBody>
      </p:sp>
      <p:graphicFrame>
        <p:nvGraphicFramePr>
          <p:cNvPr id="198661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9887957"/>
              </p:ext>
            </p:extLst>
          </p:nvPr>
        </p:nvGraphicFramePr>
        <p:xfrm>
          <a:off x="3049587" y="4253442"/>
          <a:ext cx="3036887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3" name="Equation" r:id="rId5" imgW="1409088" imgH="660113" progId="Equation.3">
                  <p:embed/>
                </p:oleObj>
              </mc:Choice>
              <mc:Fallback>
                <p:oleObj name="Equation" r:id="rId5" imgW="1409088" imgH="66011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9587" y="4253442"/>
                        <a:ext cx="3036887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2" name="Text Box 6"/>
          <p:cNvSpPr txBox="1">
            <a:spLocks noChangeArrowheads="1"/>
          </p:cNvSpPr>
          <p:nvPr/>
        </p:nvSpPr>
        <p:spPr bwMode="auto">
          <a:xfrm>
            <a:off x="2898775" y="5795963"/>
            <a:ext cx="33385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/>
              <a:t>redukált  feketeségi fok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8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8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8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8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8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8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8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8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8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8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8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8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60" grpId="0" build="p"/>
      <p:bldP spid="1986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875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Sugárzásos hőcsere világító láng és szilárd felület között</a:t>
            </a:r>
          </a:p>
        </p:txBody>
      </p:sp>
      <p:graphicFrame>
        <p:nvGraphicFramePr>
          <p:cNvPr id="200707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844550" y="2471738"/>
          <a:ext cx="6977063" cy="152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Egyenlet" r:id="rId3" imgW="2552700" imgH="558800" progId="Equation.3">
                  <p:embed/>
                </p:oleObj>
              </mc:Choice>
              <mc:Fallback>
                <p:oleObj name="Egyenlet" r:id="rId3" imgW="2552700" imgH="558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" y="2471738"/>
                        <a:ext cx="6977063" cy="152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13" name="Text Box 9"/>
          <p:cNvSpPr txBox="1">
            <a:spLocks noChangeArrowheads="1"/>
          </p:cNvSpPr>
          <p:nvPr/>
        </p:nvSpPr>
        <p:spPr bwMode="auto">
          <a:xfrm>
            <a:off x="182563" y="4479925"/>
            <a:ext cx="8702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/>
              <a:t>Az ‘</a:t>
            </a:r>
            <a:r>
              <a:rPr lang="hu-HU" sz="2400" i="1"/>
              <a:t>L</a:t>
            </a:r>
            <a:r>
              <a:rPr lang="hu-HU" sz="2400"/>
              <a:t>’ index a lángra a ‘</a:t>
            </a:r>
            <a:r>
              <a:rPr lang="hu-HU" sz="2400" i="1"/>
              <a:t>f</a:t>
            </a:r>
            <a:r>
              <a:rPr lang="hu-HU" sz="2400"/>
              <a:t>’ index a szilárd felületre utal!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A világító láng feketeségi foka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1524000"/>
            <a:ext cx="7573962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hu-HU" sz="2800" b="1" i="1" smtClean="0"/>
              <a:t>A láng neme</a:t>
            </a:r>
          </a:p>
          <a:p>
            <a:pPr eaLnBrk="1" hangingPunct="1"/>
            <a:endParaRPr lang="hu-HU" sz="2000" smtClean="0"/>
          </a:p>
          <a:p>
            <a:pPr eaLnBrk="1" hangingPunct="1"/>
            <a:r>
              <a:rPr lang="hu-HU" sz="2000" smtClean="0"/>
              <a:t>Nem világító gázláng és az antracit lánga réteges elégetés esetén ……………………………………………………………….</a:t>
            </a:r>
          </a:p>
          <a:p>
            <a:pPr eaLnBrk="1" hangingPunct="1"/>
            <a:r>
              <a:rPr lang="hu-HU" sz="2000" smtClean="0"/>
              <a:t>Antracitpor világító lángja …………………………………………</a:t>
            </a:r>
          </a:p>
          <a:p>
            <a:pPr eaLnBrk="1" hangingPunct="1"/>
            <a:r>
              <a:rPr lang="hu-HU" sz="2000" smtClean="0"/>
              <a:t>Sovány szenek világító lángja ……………………………………</a:t>
            </a:r>
          </a:p>
          <a:p>
            <a:pPr eaLnBrk="1" hangingPunct="1"/>
            <a:r>
              <a:rPr lang="hu-HU" sz="2000" smtClean="0"/>
              <a:t>Illó anyagokban gazdag kőszenek, barnaszenek, stb. világító lángja rétegben vagy poralakban történő elégetés esetén ……</a:t>
            </a:r>
          </a:p>
          <a:p>
            <a:pPr eaLnBrk="1" hangingPunct="1"/>
            <a:r>
              <a:rPr lang="hu-HU" sz="2000" smtClean="0"/>
              <a:t>Nyersolaj világító lángja …………………………………………...</a:t>
            </a:r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7961313" y="1528763"/>
            <a:ext cx="93027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hu-HU" sz="2800" b="1" i="1">
                <a:sym typeface="Symbol" pitchFamily="18" charset="2"/>
              </a:rPr>
              <a:t></a:t>
            </a:r>
            <a:r>
              <a:rPr lang="hu-HU" sz="2800" i="1" baseline="-25000">
                <a:sym typeface="Symbol" pitchFamily="18" charset="2"/>
              </a:rPr>
              <a:t>L</a:t>
            </a:r>
          </a:p>
          <a:p>
            <a:pPr marL="342900" indent="-342900" algn="ctr">
              <a:spcBef>
                <a:spcPct val="20000"/>
              </a:spcBef>
            </a:pPr>
            <a:endParaRPr lang="hu-HU"/>
          </a:p>
          <a:p>
            <a:pPr marL="342900" indent="-342900" algn="ctr">
              <a:spcBef>
                <a:spcPct val="20000"/>
              </a:spcBef>
            </a:pPr>
            <a:endParaRPr lang="hu-HU" sz="2000"/>
          </a:p>
          <a:p>
            <a:pPr marL="342900" indent="-342900" algn="ctr">
              <a:spcBef>
                <a:spcPct val="20000"/>
              </a:spcBef>
            </a:pPr>
            <a:r>
              <a:rPr lang="hu-HU" sz="2000"/>
              <a:t>0,40</a:t>
            </a:r>
          </a:p>
          <a:p>
            <a:pPr marL="342900" indent="-342900" algn="ctr">
              <a:spcBef>
                <a:spcPct val="20000"/>
              </a:spcBef>
            </a:pPr>
            <a:r>
              <a:rPr lang="hu-HU" sz="2000"/>
              <a:t>0,45</a:t>
            </a:r>
          </a:p>
          <a:p>
            <a:pPr marL="342900" indent="-342900" algn="ctr">
              <a:spcBef>
                <a:spcPct val="20000"/>
              </a:spcBef>
            </a:pPr>
            <a:r>
              <a:rPr lang="hu-HU" sz="2000"/>
              <a:t>0,60</a:t>
            </a:r>
          </a:p>
          <a:p>
            <a:pPr marL="342900" indent="-342900" algn="ctr">
              <a:spcBef>
                <a:spcPct val="20000"/>
              </a:spcBef>
            </a:pPr>
            <a:endParaRPr lang="hu-HU"/>
          </a:p>
          <a:p>
            <a:pPr marL="342900" indent="-342900" algn="ctr">
              <a:spcBef>
                <a:spcPct val="20000"/>
              </a:spcBef>
            </a:pPr>
            <a:r>
              <a:rPr lang="hu-HU" sz="2000"/>
              <a:t>0,70</a:t>
            </a:r>
          </a:p>
          <a:p>
            <a:pPr marL="342900" indent="-342900" algn="ctr">
              <a:spcBef>
                <a:spcPct val="20000"/>
              </a:spcBef>
            </a:pPr>
            <a:r>
              <a:rPr lang="hu-HU" sz="2000"/>
              <a:t>0,85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4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4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4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4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4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4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42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p"/>
      <p:bldP spid="22426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Élőláb helye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73075" y="488950"/>
            <a:ext cx="8229600" cy="1008063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Sugárzásos hőátadás</a:t>
            </a:r>
            <a:br>
              <a:rPr lang="hu-HU" sz="3600" b="1" smtClean="0">
                <a:solidFill>
                  <a:schemeClr val="tx1"/>
                </a:solidFill>
              </a:rPr>
            </a:br>
            <a:r>
              <a:rPr lang="hu-HU" sz="2400" b="1" smtClean="0">
                <a:solidFill>
                  <a:schemeClr val="tx1"/>
                </a:solidFill>
              </a:rPr>
              <a:t>sugárzás a hőátadás mintájára</a:t>
            </a:r>
          </a:p>
        </p:txBody>
      </p:sp>
      <p:graphicFrame>
        <p:nvGraphicFramePr>
          <p:cNvPr id="201731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288925" y="1914525"/>
          <a:ext cx="85217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6" name="Egyenlet" r:id="rId3" imgW="3378200" imgH="533400" progId="Equation.3">
                  <p:embed/>
                </p:oleObj>
              </mc:Choice>
              <mc:Fallback>
                <p:oleObj name="Egyenlet" r:id="rId3" imgW="3378200" imgH="533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" y="1914525"/>
                        <a:ext cx="85217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173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841500" y="3524250"/>
          <a:ext cx="4775200" cy="199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Egyenlet" r:id="rId5" imgW="1638300" imgH="685800" progId="Equation.3">
                  <p:embed/>
                </p:oleObj>
              </mc:Choice>
              <mc:Fallback>
                <p:oleObj name="Egyenlet" r:id="rId5" imgW="1638300" imgH="685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3524250"/>
                        <a:ext cx="4775200" cy="199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(1)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855663"/>
            <a:ext cx="8637587" cy="527685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Hogyan definiálható az abszolút fekete test?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Miről szól a Wien-féle eltolódási törvény?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Mit értünk folytonos színkép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Miben hasonlít és miben különbözik az abszolút fekete test és a szürke test?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Írja fel egy szürke test által kisugárzott összes energia meghatározására szolgáló Stefan-Boltzmann-törvényt! Fűzzön magyarázatot a felírt összefüggéshez!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 az oka, hogy a Stefan-Boltzmann-törvényben az abszolút hőmérséklet 100-ad része szerepel?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Milyen összefüggés van egy test emissziós (sugárzási) tényezője és abszorpciós tényezője között?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Miről szól a sugárzásos hőterjedés Kirchoff-törvénye?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Milyen viszonyban van egymással egy felületelem által kisugárzott összes energia és a felületelem normálisa irányába kisugárzott energia mennyisége?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5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5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5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5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5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5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5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5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5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5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5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5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5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5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5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5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5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2" grpId="0"/>
      <p:bldP spid="22528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Élőláb helye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57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(2)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212850"/>
            <a:ext cx="8637587" cy="3005138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10"/>
            </a:pPr>
            <a:r>
              <a:rPr lang="hu-HU" sz="2400" smtClean="0"/>
              <a:t>Mitől függ egy felület által egy másik irányába kisugárzott energia mennyisége a Lambert-törvény szerint?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0"/>
            </a:pPr>
            <a:r>
              <a:rPr lang="hu-HU" sz="2400" smtClean="0"/>
              <a:t>Hogyan számítható ki a párhuzamos felületek között sugárzás útján kicserél hőmennyiség?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0"/>
            </a:pPr>
            <a:r>
              <a:rPr lang="hu-HU" sz="2400" smtClean="0"/>
              <a:t>Mi a különbség valamely test esetén annak sugárzási tényezője és feketeségi foka között?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0"/>
            </a:pPr>
            <a:r>
              <a:rPr lang="hu-HU" sz="2400" smtClean="0"/>
              <a:t>Mit értünk sugárzásos hőátadási tényező alatt?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6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6" grpId="0"/>
      <p:bldP spid="226307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3135</TotalTime>
  <Words>1027</Words>
  <Application>Microsoft Office PowerPoint</Application>
  <PresentationFormat>Diavetítés a képernyőre (4:3 oldalarány)</PresentationFormat>
  <Paragraphs>181</Paragraphs>
  <Slides>23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23</vt:i4>
      </vt:variant>
    </vt:vector>
  </HeadingPairs>
  <TitlesOfParts>
    <vt:vector size="29" baseType="lpstr">
      <vt:lpstr>Arial</vt:lpstr>
      <vt:lpstr>Calibri</vt:lpstr>
      <vt:lpstr>Symbol</vt:lpstr>
      <vt:lpstr>Alapértelmezett terv</vt:lpstr>
      <vt:lpstr>Egyenlet</vt:lpstr>
      <vt:lpstr>Equation</vt:lpstr>
      <vt:lpstr>Hősugárzás</vt:lpstr>
      <vt:lpstr>Hősugárzás alapfogalmak</vt:lpstr>
      <vt:lpstr>PowerPoint bemutató</vt:lpstr>
      <vt:lpstr>Hősugárzás Az abszolút fekete test</vt:lpstr>
      <vt:lpstr>Szürke test – Szürke sugárzás</vt:lpstr>
      <vt:lpstr>Stefan-Boltzmann törvény</vt:lpstr>
      <vt:lpstr>Stefan-Boltzmann törvény</vt:lpstr>
      <vt:lpstr>A Kirchoff törvény</vt:lpstr>
      <vt:lpstr>A Lambert törvény</vt:lpstr>
      <vt:lpstr>A Lambert törvény</vt:lpstr>
      <vt:lpstr>Sugárzásos hőcsere párhuzamos felületek között</vt:lpstr>
      <vt:lpstr>Sugárzásos hőcsere párhuzamos felületek között</vt:lpstr>
      <vt:lpstr>Sugárzásos hőcsere párhuzamos felületek között</vt:lpstr>
      <vt:lpstr>Sugárzásos hőcsere párhuzamos felületek között</vt:lpstr>
      <vt:lpstr>Sugárzásos hőcsere párhuzamos felületek között</vt:lpstr>
      <vt:lpstr>Sugárzásos hőcsere párhuzamos felületek között</vt:lpstr>
      <vt:lpstr>Sugárzásos hőcsere párhuzamos felületek között</vt:lpstr>
      <vt:lpstr>Sugárzási kölcsönhatás zárt térben</vt:lpstr>
      <vt:lpstr>Sugárzásos hőcsere világító láng és szilárd felület között</vt:lpstr>
      <vt:lpstr>A világító láng feketeségi foka</vt:lpstr>
      <vt:lpstr>Sugárzásos hőátadás sugárzás a hőátadás mintájára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407</cp:revision>
  <dcterms:created xsi:type="dcterms:W3CDTF">2003-02-11T17:12:10Z</dcterms:created>
  <dcterms:modified xsi:type="dcterms:W3CDTF">2013-11-21T10:07:37Z</dcterms:modified>
</cp:coreProperties>
</file>